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tiff" ContentType="image/tiff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9" r:id="rId6"/>
    <p:sldId id="292" r:id="rId7"/>
    <p:sldId id="264" r:id="rId8"/>
    <p:sldId id="260" r:id="rId9"/>
    <p:sldId id="275" r:id="rId10"/>
    <p:sldId id="277" r:id="rId11"/>
    <p:sldId id="283" r:id="rId12"/>
    <p:sldId id="293" r:id="rId13"/>
    <p:sldId id="266" r:id="rId14"/>
    <p:sldId id="294" r:id="rId15"/>
    <p:sldId id="262" r:id="rId16"/>
    <p:sldId id="295" r:id="rId17"/>
    <p:sldId id="280" r:id="rId18"/>
    <p:sldId id="281" r:id="rId19"/>
    <p:sldId id="282" r:id="rId20"/>
    <p:sldId id="316" r:id="rId21"/>
    <p:sldId id="317" r:id="rId22"/>
    <p:sldId id="318" r:id="rId23"/>
    <p:sldId id="319" r:id="rId24"/>
    <p:sldId id="263" r:id="rId25"/>
    <p:sldId id="273" r:id="rId26"/>
    <p:sldId id="315" r:id="rId27"/>
  </p:sldIdLst>
  <p:sldSz cx="1219009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29D"/>
    <a:srgbClr val="CC4E3F"/>
    <a:srgbClr val="D1D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0108" autoAdjust="0"/>
  </p:normalViewPr>
  <p:slideViewPr>
    <p:cSldViewPr snapToGrid="0">
      <p:cViewPr varScale="1">
        <p:scale>
          <a:sx n="41" d="100"/>
          <a:sy n="41" d="100"/>
        </p:scale>
        <p:origin x="224" y="1464"/>
      </p:cViewPr>
      <p:guideLst>
        <p:guide orient="horz" pos="2131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\\Users\weizhchen\Documents\&#24180;&#20221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\\Users\weizhchen\Documents\&#35910;&#29923;CSV(4)(1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1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2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3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77094176787224"/>
          <c:y val="0.066047471620227"/>
          <c:w val="0.875454424129187"/>
          <c:h val="0.858830680220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Sheet2!$E$407:$E$414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xVal>
          <c:yVal>
            <c:numRef>
              <c:f>Sheet2!$F$407:$F$414</c:f>
              <c:numCache>
                <c:formatCode>General</c:formatCode>
                <c:ptCount val="8"/>
                <c:pt idx="0">
                  <c:v>8</c:v>
                </c:pt>
                <c:pt idx="1">
                  <c:v>13</c:v>
                </c:pt>
                <c:pt idx="2">
                  <c:v>9</c:v>
                </c:pt>
                <c:pt idx="3">
                  <c:v>12</c:v>
                </c:pt>
                <c:pt idx="4">
                  <c:v>8</c:v>
                </c:pt>
                <c:pt idx="5">
                  <c:v>20</c:v>
                </c:pt>
                <c:pt idx="6">
                  <c:v>29</c:v>
                </c:pt>
                <c:pt idx="7">
                  <c:v>33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45780944"/>
        <c:axId val="445781504"/>
      </c:scatterChart>
      <c:valAx>
        <c:axId val="445780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5781504"/>
        <c:crosses val="autoZero"/>
        <c:crossBetween val="midCat"/>
      </c:valAx>
      <c:valAx>
        <c:axId val="44578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5780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[豆瓣CSV(4)(1).xlsx]Sheet3!数据透视表3</c:name>
    <c:fmtId val="-1"/>
  </c:pivotSource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Sheet3!$J$1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Sheet3!$I$2:$I$12</c:f>
              <c:strCache>
                <c:ptCount val="10"/>
                <c:pt idx="0">
                  <c:v>爱情</c:v>
                </c:pt>
                <c:pt idx="1">
                  <c:v>动画</c:v>
                </c:pt>
                <c:pt idx="2">
                  <c:v>动作</c:v>
                </c:pt>
                <c:pt idx="3">
                  <c:v>惊悚</c:v>
                </c:pt>
                <c:pt idx="4">
                  <c:v>剧情</c:v>
                </c:pt>
                <c:pt idx="5">
                  <c:v>科幻</c:v>
                </c:pt>
                <c:pt idx="6">
                  <c:v>恐怖</c:v>
                </c:pt>
                <c:pt idx="7">
                  <c:v>奇幻</c:v>
                </c:pt>
                <c:pt idx="8">
                  <c:v>喜剧</c:v>
                </c:pt>
                <c:pt idx="9">
                  <c:v>悬疑</c:v>
                </c:pt>
              </c:strCache>
            </c:strRef>
          </c:cat>
          <c:val>
            <c:numRef>
              <c:f>Sheet3!$J$2:$J$12</c:f>
              <c:numCache>
                <c:formatCode>General</c:formatCode>
                <c:ptCount val="10"/>
                <c:pt idx="0">
                  <c:v>11</c:v>
                </c:pt>
                <c:pt idx="1">
                  <c:v>2</c:v>
                </c:pt>
                <c:pt idx="2">
                  <c:v>28</c:v>
                </c:pt>
                <c:pt idx="3">
                  <c:v>4</c:v>
                </c:pt>
                <c:pt idx="4">
                  <c:v>47</c:v>
                </c:pt>
                <c:pt idx="5">
                  <c:v>6</c:v>
                </c:pt>
                <c:pt idx="6">
                  <c:v>10</c:v>
                </c:pt>
                <c:pt idx="7">
                  <c:v>4</c:v>
                </c:pt>
                <c:pt idx="8">
                  <c:v>76</c:v>
                </c:pt>
                <c:pt idx="9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0106736"/>
        <c:axId val="340107296"/>
      </c:barChart>
      <c:catAx>
        <c:axId val="34010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0107296"/>
        <c:crosses val="autoZero"/>
        <c:auto val="1"/>
        <c:lblAlgn val="ctr"/>
        <c:lblOffset val="100"/>
        <c:noMultiLvlLbl val="0"/>
      </c:catAx>
      <c:valAx>
        <c:axId val="34010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4010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74043019488489"/>
          <c:y val="0.017175643987174"/>
          <c:w val="0.959173774930357"/>
          <c:h val="0.7622258869801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Sheet1!$A$13:$A$27</c:f>
              <c:strCache>
                <c:ptCount val="15"/>
                <c:pt idx="0">
                  <c:v>USA</c:v>
                </c:pt>
                <c:pt idx="1">
                  <c:v>India</c:v>
                </c:pt>
                <c:pt idx="2">
                  <c:v>UK</c:v>
                </c:pt>
                <c:pt idx="3">
                  <c:v>Turkey</c:v>
                </c:pt>
                <c:pt idx="4">
                  <c:v>China(HK&amp;TW)</c:v>
                </c:pt>
                <c:pt idx="5">
                  <c:v>Russia</c:v>
                </c:pt>
                <c:pt idx="6">
                  <c:v>Canada</c:v>
                </c:pt>
                <c:pt idx="7">
                  <c:v>Japan</c:v>
                </c:pt>
                <c:pt idx="8">
                  <c:v>Italy</c:v>
                </c:pt>
                <c:pt idx="9">
                  <c:v>Germany</c:v>
                </c:pt>
                <c:pt idx="10">
                  <c:v>Iran</c:v>
                </c:pt>
                <c:pt idx="11">
                  <c:v>France</c:v>
                </c:pt>
                <c:pt idx="12">
                  <c:v>Egypt</c:v>
                </c:pt>
                <c:pt idx="13">
                  <c:v>Australia</c:v>
                </c:pt>
                <c:pt idx="14">
                  <c:v>Poland</c:v>
                </c:pt>
              </c:strCache>
            </c:strRef>
          </c:cat>
          <c:val>
            <c:numRef>
              <c:f>Sheet1!$B$13:$B$27</c:f>
              <c:numCache>
                <c:formatCode>General</c:formatCode>
                <c:ptCount val="15"/>
                <c:pt idx="0">
                  <c:v>1325</c:v>
                </c:pt>
                <c:pt idx="1">
                  <c:v>271</c:v>
                </c:pt>
                <c:pt idx="2">
                  <c:v>230</c:v>
                </c:pt>
                <c:pt idx="3">
                  <c:v>133</c:v>
                </c:pt>
                <c:pt idx="4">
                  <c:v>123</c:v>
                </c:pt>
                <c:pt idx="5">
                  <c:v>101</c:v>
                </c:pt>
                <c:pt idx="6">
                  <c:v>85</c:v>
                </c:pt>
                <c:pt idx="7">
                  <c:v>64</c:v>
                </c:pt>
                <c:pt idx="8">
                  <c:v>56</c:v>
                </c:pt>
                <c:pt idx="9">
                  <c:v>43</c:v>
                </c:pt>
                <c:pt idx="10">
                  <c:v>38</c:v>
                </c:pt>
                <c:pt idx="11">
                  <c:v>36</c:v>
                </c:pt>
                <c:pt idx="12">
                  <c:v>31</c:v>
                </c:pt>
                <c:pt idx="13">
                  <c:v>30</c:v>
                </c:pt>
                <c:pt idx="14">
                  <c:v>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870536"/>
        <c:axId val="611870928"/>
      </c:barChart>
      <c:catAx>
        <c:axId val="611870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870928"/>
        <c:crosses val="autoZero"/>
        <c:auto val="1"/>
        <c:lblAlgn val="ctr"/>
        <c:lblOffset val="100"/>
        <c:noMultiLvlLbl val="0"/>
      </c:catAx>
      <c:valAx>
        <c:axId val="61187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1870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61062829462886"/>
          <c:y val="0.00690289921767142"/>
          <c:w val="0.590112551645534"/>
          <c:h val="0.95306028531983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1"/>
            </a:solidFill>
          </c:spPr>
          <c:explosion val="24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2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902526975773791"/>
                  <c:y val="0.20541392960144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lt"/>
                        <a:cs typeface="+mn-lt"/>
                        <a:sym typeface="+mn-lt"/>
                      </a:defRPr>
                    </a:pPr>
                    <a:r>
                      <a:rPr sz="1000">
                        <a:latin typeface="+mn-lt"/>
                        <a:ea typeface="+mn-lt"/>
                        <a:cs typeface="+mn-lt"/>
                        <a:sym typeface="+mn-lt"/>
                      </a:rPr>
                      <a:t>China </a:t>
                    </a:r>
                    <a:r>
                      <a:rPr lang="en-US" altLang="zh-CN" sz="1000">
                        <a:latin typeface="+mn-lt"/>
                        <a:ea typeface="+mn-lt"/>
                        <a:cs typeface="+mn-lt"/>
                        <a:sym typeface="+mn-lt"/>
                      </a:rPr>
                      <a:t>4.14</a:t>
                    </a:r>
                    <a:r>
                      <a:rPr sz="1000">
                        <a:latin typeface="+mn-lt"/>
                        <a:ea typeface="+mn-lt"/>
                        <a:cs typeface="+mn-lt"/>
                        <a:sym typeface="+mn-lt"/>
                      </a:rPr>
                      <a:t>%</a:t>
                    </a:r>
                    <a:endParaRPr sz="1000">
                      <a:latin typeface="+mn-lt"/>
                      <a:ea typeface="+mn-lt"/>
                      <a:cs typeface="+mn-lt"/>
                      <a:sym typeface="+mn-lt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lt"/>
                      <a:cs typeface="+mn-lt"/>
                      <a:sym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23550363299615"/>
                      <c:h val="0.184997699033594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615018579482631"/>
                  <c:y val="-0.41931628243819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lt"/>
                        <a:cs typeface="+mn-lt"/>
                        <a:sym typeface="+mn-lt"/>
                      </a:defRPr>
                    </a:pPr>
                    <a:r>
                      <a:rPr lang="en-US" altLang="zh-CN" sz="1000">
                        <a:latin typeface="+mn-lt"/>
                        <a:ea typeface="+mn-lt"/>
                        <a:cs typeface="+mn-lt"/>
                        <a:sym typeface="+mn-lt"/>
                      </a:rPr>
                      <a:t>Other Countries 95.86</a:t>
                    </a:r>
                    <a:r>
                      <a:rPr sz="1000">
                        <a:latin typeface="+mn-lt"/>
                        <a:ea typeface="+mn-lt"/>
                        <a:cs typeface="+mn-lt"/>
                        <a:sym typeface="+mn-lt"/>
                      </a:rPr>
                      <a:t>%</a:t>
                    </a:r>
                    <a:endParaRPr sz="1000">
                      <a:latin typeface="+mn-lt"/>
                      <a:ea typeface="+mn-lt"/>
                      <a:cs typeface="+mn-lt"/>
                      <a:sym typeface="+mn-lt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480463282038404"/>
                      <c:h val="0.26784612679749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lt"/>
                    <a:cs typeface="+mn-lt"/>
                    <a:sym typeface="+mn-lt"/>
                  </a:defRPr>
                </a:pPr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China</c:v>
                </c:pt>
                <c:pt idx="1">
                  <c:v>Other Countries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123</c:v>
                </c:pt>
                <c:pt idx="1">
                  <c:v>2846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0463177396943029"/>
          <c:y val="0.9108015640273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878027910767"/>
          <c:y val="0.0400771538791256"/>
          <c:w val="0.808163797494143"/>
          <c:h val="0.75657951135876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ALL COUNTRIES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@</c:formatCode>
                <c:ptCount val="5"/>
                <c:pt idx="0" c:formatCode="@">
                  <c:v>2013</c:v>
                </c:pt>
                <c:pt idx="1" c:formatCode="@">
                  <c:v>2014</c:v>
                </c:pt>
                <c:pt idx="2" c:formatCode="@">
                  <c:v>2015</c:v>
                </c:pt>
                <c:pt idx="3" c:formatCode="@">
                  <c:v>2016</c:v>
                </c:pt>
                <c:pt idx="4" c:formatCode="@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527</c:v>
                </c:pt>
                <c:pt idx="1">
                  <c:v>513</c:v>
                </c:pt>
                <c:pt idx="2">
                  <c:v>572</c:v>
                </c:pt>
                <c:pt idx="3">
                  <c:v>616</c:v>
                </c:pt>
                <c:pt idx="4">
                  <c:v>593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CHINA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@</c:formatCode>
                <c:ptCount val="5"/>
                <c:pt idx="0" c:formatCode="@">
                  <c:v>2013</c:v>
                </c:pt>
                <c:pt idx="1" c:formatCode="@">
                  <c:v>2014</c:v>
                </c:pt>
                <c:pt idx="2" c:formatCode="@">
                  <c:v>2015</c:v>
                </c:pt>
                <c:pt idx="3" c:formatCode="@">
                  <c:v>2016</c:v>
                </c:pt>
                <c:pt idx="4" c:formatCode="@">
                  <c:v>2017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19</c:v>
                </c:pt>
                <c:pt idx="1">
                  <c:v>11</c:v>
                </c:pt>
                <c:pt idx="2">
                  <c:v>27</c:v>
                </c:pt>
                <c:pt idx="3">
                  <c:v>4</c:v>
                </c:pt>
                <c:pt idx="4">
                  <c:v>8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621449072"/>
        <c:axId val="620847040"/>
      </c:lineChart>
      <c:catAx>
        <c:axId val="62144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0847040"/>
        <c:crosses val="autoZero"/>
        <c:auto val="1"/>
        <c:lblAlgn val="ctr"/>
        <c:lblOffset val="100"/>
        <c:noMultiLvlLbl val="0"/>
      </c:catAx>
      <c:valAx>
        <c:axId val="62084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14490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0697498104625"/>
          <c:y val="0.0330218068535826"/>
          <c:w val="0.751693201920647"/>
          <c:h val="0.88107995846313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9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Sheet1!$A$7:$A$23</c:f>
              <c:strCache>
                <c:ptCount val="17"/>
                <c:pt idx="0">
                  <c:v>Thriller</c:v>
                </c:pt>
                <c:pt idx="1">
                  <c:v>Music</c:v>
                </c:pt>
                <c:pt idx="2">
                  <c:v>Musical</c:v>
                </c:pt>
                <c:pt idx="3">
                  <c:v>History</c:v>
                </c:pt>
                <c:pt idx="4">
                  <c:v>Romance</c:v>
                </c:pt>
                <c:pt idx="5">
                  <c:v>Family</c:v>
                </c:pt>
                <c:pt idx="6">
                  <c:v>Biography</c:v>
                </c:pt>
                <c:pt idx="7">
                  <c:v>Animation</c:v>
                </c:pt>
                <c:pt idx="8">
                  <c:v>Sci-fi</c:v>
                </c:pt>
                <c:pt idx="9">
                  <c:v>Fantasy</c:v>
                </c:pt>
                <c:pt idx="10">
                  <c:v>Mystery</c:v>
                </c:pt>
                <c:pt idx="11">
                  <c:v>Crime</c:v>
                </c:pt>
                <c:pt idx="12">
                  <c:v>Adventure</c:v>
                </c:pt>
                <c:pt idx="13">
                  <c:v>Drama</c:v>
                </c:pt>
                <c:pt idx="14">
                  <c:v>Horror</c:v>
                </c:pt>
                <c:pt idx="15">
                  <c:v>Action</c:v>
                </c:pt>
                <c:pt idx="16">
                  <c:v>Comedy</c:v>
                </c:pt>
              </c:strCache>
            </c:strRef>
          </c:cat>
          <c:val>
            <c:numRef>
              <c:f>Sheet1!$B$7:$B$23</c:f>
              <c:numCache>
                <c:formatCode>General</c:formatCode>
                <c:ptCount val="17"/>
                <c:pt idx="0">
                  <c:v>3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  <c:pt idx="4">
                  <c:v>16</c:v>
                </c:pt>
                <c:pt idx="5">
                  <c:v>19</c:v>
                </c:pt>
                <c:pt idx="6">
                  <c:v>21</c:v>
                </c:pt>
                <c:pt idx="7">
                  <c:v>52</c:v>
                </c:pt>
                <c:pt idx="8">
                  <c:v>56</c:v>
                </c:pt>
                <c:pt idx="9">
                  <c:v>67</c:v>
                </c:pt>
                <c:pt idx="10">
                  <c:v>84</c:v>
                </c:pt>
                <c:pt idx="11">
                  <c:v>137</c:v>
                </c:pt>
                <c:pt idx="12">
                  <c:v>176</c:v>
                </c:pt>
                <c:pt idx="13">
                  <c:v>353</c:v>
                </c:pt>
                <c:pt idx="14">
                  <c:v>435</c:v>
                </c:pt>
                <c:pt idx="15">
                  <c:v>503</c:v>
                </c:pt>
                <c:pt idx="16">
                  <c:v>716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0"/>
        <c:axId val="482599792"/>
        <c:axId val="482600184"/>
      </c:barChart>
      <c:catAx>
        <c:axId val="4825997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2600184"/>
        <c:crosses val="autoZero"/>
        <c:auto val="1"/>
        <c:lblAlgn val="ctr"/>
        <c:lblOffset val="100"/>
        <c:noMultiLvlLbl val="0"/>
      </c:catAx>
      <c:valAx>
        <c:axId val="48260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8259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BEA49-4D5A-4BFE-AB59-2253AF571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413" cy="757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100011"/>
            <a:ext cx="12190413" cy="757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413" cy="757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100011"/>
            <a:ext cx="12190413" cy="757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tiff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0413" cy="757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100011"/>
            <a:ext cx="12190413" cy="757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137066" y="1470860"/>
            <a:ext cx="3916280" cy="391628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36456" y="3799305"/>
            <a:ext cx="211750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+mj-lt"/>
              </a:rPr>
              <a:t>QIU Sha</a:t>
            </a:r>
            <a:endParaRPr lang="en-US" altLang="zh-CN" sz="1600" dirty="0">
              <a:latin typeface="+mj-lt"/>
            </a:endParaRPr>
          </a:p>
          <a:p>
            <a:pPr algn="l"/>
            <a:r>
              <a:rPr lang="en-US" altLang="zh-CN" sz="1600" dirty="0">
                <a:latin typeface="+mj-lt"/>
              </a:rPr>
              <a:t>QIN Jiali</a:t>
            </a:r>
            <a:endParaRPr lang="en-US" altLang="zh-CN" sz="1600" dirty="0">
              <a:latin typeface="+mj-lt"/>
            </a:endParaRPr>
          </a:p>
          <a:p>
            <a:pPr algn="l"/>
            <a:r>
              <a:rPr lang="en-US" altLang="zh-CN" sz="1600" dirty="0">
                <a:latin typeface="+mj-lt"/>
              </a:rPr>
              <a:t>CHEN Weizhou</a:t>
            </a:r>
            <a:endParaRPr lang="en-US" altLang="zh-CN" sz="1600" dirty="0">
              <a:latin typeface="+mj-lt"/>
            </a:endParaRPr>
          </a:p>
          <a:p>
            <a:pPr algn="l"/>
            <a:r>
              <a:rPr lang="en-US" altLang="zh-CN" sz="1600" dirty="0">
                <a:latin typeface="+mj-lt"/>
              </a:rPr>
              <a:t>ZHAO Feier 55035408</a:t>
            </a:r>
            <a:endParaRPr lang="en-US" altLang="zh-CN" sz="1600" dirty="0">
              <a:latin typeface="+mj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6456" y="1888286"/>
            <a:ext cx="3203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</a:rPr>
              <a:t>Low</a:t>
            </a:r>
            <a:r>
              <a:rPr lang="zh-CN" altLang="en-US" sz="4000" dirty="0">
                <a:latin typeface="+mj-lt"/>
              </a:rPr>
              <a:t> </a:t>
            </a:r>
            <a:r>
              <a:rPr lang="en-US" altLang="zh-CN" sz="4000" dirty="0">
                <a:latin typeface="+mj-lt"/>
              </a:rPr>
              <a:t>rated</a:t>
            </a:r>
            <a:r>
              <a:rPr lang="zh-CN" altLang="en-US" sz="4000" dirty="0">
                <a:latin typeface="+mj-lt"/>
              </a:rPr>
              <a:t> </a:t>
            </a:r>
            <a:r>
              <a:rPr lang="en-US" altLang="zh-CN" sz="4000" dirty="0">
                <a:latin typeface="+mj-lt"/>
              </a:rPr>
              <a:t>movies</a:t>
            </a:r>
            <a:r>
              <a:rPr lang="zh-CN" altLang="en-US" sz="4000" dirty="0">
                <a:latin typeface="+mj-lt"/>
              </a:rPr>
              <a:t> </a:t>
            </a:r>
            <a:r>
              <a:rPr lang="en-US" altLang="zh-CN" sz="4000" dirty="0">
                <a:latin typeface="+mj-lt"/>
              </a:rPr>
              <a:t>distribution</a:t>
            </a:r>
            <a:endParaRPr lang="zh-CN" altLang="en-US" sz="4000" dirty="0">
              <a:latin typeface="+mj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81447" y="1166207"/>
            <a:ext cx="1576426" cy="157642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00492" y="3906029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007946" y="1166207"/>
            <a:ext cx="2173771" cy="2173771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32289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latin typeface="+mj-lt"/>
                <a:cs typeface="Segoe UI" panose="020B0502040204020203" pitchFamily="34" charset="0"/>
              </a:rPr>
              <a:t>Our</a:t>
            </a:r>
            <a:r>
              <a:rPr lang="zh-CN" altLang="en-US" sz="6600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altLang="zh-CN" sz="6600" dirty="0">
                <a:latin typeface="+mj-lt"/>
                <a:cs typeface="Segoe UI" panose="020B0502040204020203" pitchFamily="34" charset="0"/>
              </a:rPr>
              <a:t>Data</a:t>
            </a:r>
            <a:endParaRPr lang="zh-CN" altLang="en-US" sz="6600" dirty="0"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446093" y="2110876"/>
            <a:ext cx="2928184" cy="830997"/>
            <a:chOff x="7544774" y="2031231"/>
            <a:chExt cx="3756681" cy="830997"/>
          </a:xfrm>
        </p:grpSpPr>
        <p:sp>
          <p:nvSpPr>
            <p:cNvPr id="9" name="文本框 37"/>
            <p:cNvSpPr txBox="1"/>
            <p:nvPr/>
          </p:nvSpPr>
          <p:spPr>
            <a:xfrm>
              <a:off x="7544774" y="2031231"/>
              <a:ext cx="37566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C000"/>
                  </a:solidFill>
                  <a:latin typeface="+mj-lt"/>
                </a:rPr>
                <a:t>China</a:t>
              </a:r>
              <a:endParaRPr lang="en-US" altLang="zh-CN" sz="1600" b="1" dirty="0">
                <a:solidFill>
                  <a:srgbClr val="FFC000"/>
                </a:solidFill>
                <a:latin typeface="+mj-lt"/>
              </a:endParaRPr>
            </a:p>
            <a:p>
              <a:r>
                <a:rPr lang="en-US" altLang="zh-CN" sz="1600" b="1" dirty="0">
                  <a:solidFill>
                    <a:srgbClr val="FFC000"/>
                  </a:solidFill>
                  <a:latin typeface="+mj-lt"/>
                </a:rPr>
                <a:t>Take</a:t>
              </a:r>
              <a:r>
                <a:rPr lang="zh-CN" altLang="en-US" sz="1600" b="1" dirty="0">
                  <a:solidFill>
                    <a:srgbClr val="FFC000"/>
                  </a:solidFill>
                  <a:latin typeface="+mj-lt"/>
                </a:rPr>
                <a:t> </a:t>
              </a:r>
              <a:r>
                <a:rPr lang="en-US" altLang="zh-CN" sz="1600" b="1" dirty="0">
                  <a:solidFill>
                    <a:srgbClr val="FFC000"/>
                  </a:solidFill>
                  <a:latin typeface="+mj-lt"/>
                </a:rPr>
                <a:t>a</a:t>
              </a:r>
              <a:r>
                <a:rPr lang="zh-CN" altLang="en-US" sz="1600" b="1" dirty="0">
                  <a:solidFill>
                    <a:srgbClr val="FFC000"/>
                  </a:solidFill>
                  <a:latin typeface="+mj-lt"/>
                </a:rPr>
                <a:t> </a:t>
              </a:r>
              <a:r>
                <a:rPr lang="en-US" altLang="zh-CN" sz="1600" b="1" dirty="0">
                  <a:solidFill>
                    <a:srgbClr val="FFC000"/>
                  </a:solidFill>
                  <a:latin typeface="+mj-lt"/>
                </a:rPr>
                <a:t>lead</a:t>
              </a:r>
              <a:r>
                <a:rPr lang="zh-CN" altLang="en-US" sz="1600" b="1" dirty="0">
                  <a:solidFill>
                    <a:srgbClr val="FFC000"/>
                  </a:solidFill>
                  <a:latin typeface="+mj-lt"/>
                </a:rPr>
                <a:t> </a:t>
              </a:r>
              <a:r>
                <a:rPr lang="en-US" altLang="zh-CN" sz="1600" b="1" dirty="0">
                  <a:solidFill>
                    <a:srgbClr val="FFC000"/>
                  </a:solidFill>
                  <a:latin typeface="+mj-lt"/>
                </a:rPr>
                <a:t>in</a:t>
              </a:r>
              <a:r>
                <a:rPr lang="zh-CN" altLang="en-US" sz="1600" b="1" dirty="0">
                  <a:solidFill>
                    <a:srgbClr val="FFC000"/>
                  </a:solidFill>
                  <a:latin typeface="+mj-lt"/>
                </a:rPr>
                <a:t> </a:t>
              </a:r>
              <a:r>
                <a:rPr lang="en-US" altLang="zh-CN" sz="1600" b="1" dirty="0">
                  <a:solidFill>
                    <a:srgbClr val="FFC000"/>
                  </a:solidFill>
                  <a:latin typeface="+mj-lt"/>
                </a:rPr>
                <a:t>world</a:t>
              </a:r>
              <a:r>
                <a:rPr lang="zh-CN" altLang="en-US" sz="1600" b="1" dirty="0">
                  <a:solidFill>
                    <a:srgbClr val="FFC000"/>
                  </a:solidFill>
                  <a:latin typeface="+mj-lt"/>
                </a:rPr>
                <a:t>  </a:t>
              </a:r>
              <a:r>
                <a:rPr lang="en-US" altLang="zh-CN" sz="1600" b="1" dirty="0">
                  <a:solidFill>
                    <a:srgbClr val="FFC000"/>
                  </a:solidFill>
                  <a:latin typeface="+mj-lt"/>
                </a:rPr>
                <a:t>bad</a:t>
              </a:r>
              <a:r>
                <a:rPr lang="zh-CN" altLang="en-US" sz="1600" b="1" dirty="0">
                  <a:solidFill>
                    <a:srgbClr val="FFC000"/>
                  </a:solidFill>
                  <a:latin typeface="+mj-lt"/>
                </a:rPr>
                <a:t> </a:t>
              </a:r>
              <a:r>
                <a:rPr lang="en-US" altLang="zh-CN" sz="1600" b="1" dirty="0">
                  <a:solidFill>
                    <a:srgbClr val="FFC000"/>
                  </a:solidFill>
                  <a:latin typeface="+mj-lt"/>
                </a:rPr>
                <a:t>movies</a:t>
              </a:r>
              <a:r>
                <a:rPr lang="zh-CN" altLang="en-US" sz="1600" b="1" dirty="0">
                  <a:solidFill>
                    <a:srgbClr val="FFC000"/>
                  </a:solidFill>
                  <a:latin typeface="+mj-lt"/>
                </a:rPr>
                <a:t> </a:t>
              </a:r>
              <a:r>
                <a:rPr lang="en-US" altLang="zh-CN" sz="1600" b="1" dirty="0">
                  <a:solidFill>
                    <a:srgbClr val="FFC000"/>
                  </a:solidFill>
                  <a:latin typeface="+mj-lt"/>
                </a:rPr>
                <a:t>output.</a:t>
              </a:r>
              <a:endParaRPr lang="zh-CN" altLang="en-US" sz="1600" b="1" dirty="0">
                <a:solidFill>
                  <a:srgbClr val="FFC000"/>
                </a:solidFill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544774" y="2330147"/>
              <a:ext cx="317896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100" dirty="0"/>
            </a:p>
          </p:txBody>
        </p:sp>
      </p:grpSp>
      <p:sp>
        <p:nvSpPr>
          <p:cNvPr id="12" name="文本框 37"/>
          <p:cNvSpPr txBox="1"/>
          <p:nvPr/>
        </p:nvSpPr>
        <p:spPr>
          <a:xfrm>
            <a:off x="9464494" y="2080949"/>
            <a:ext cx="2725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608242"/>
                </a:solidFill>
                <a:latin typeface="+mj-lt"/>
              </a:rPr>
              <a:t>America</a:t>
            </a:r>
            <a:endParaRPr lang="en-US" altLang="zh-CN" sz="1600" b="1" dirty="0">
              <a:solidFill>
                <a:srgbClr val="608242"/>
              </a:solidFill>
              <a:latin typeface="+mj-lt"/>
            </a:endParaRPr>
          </a:p>
          <a:p>
            <a:r>
              <a:rPr lang="en-US" altLang="zh-CN" sz="1600" b="1" dirty="0">
                <a:solidFill>
                  <a:srgbClr val="608242"/>
                </a:solidFill>
                <a:latin typeface="+mj-lt"/>
              </a:rPr>
              <a:t>Account</a:t>
            </a:r>
            <a:r>
              <a:rPr lang="zh-CN" altLang="en-US" sz="1600" b="1" dirty="0">
                <a:solidFill>
                  <a:srgbClr val="608242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608242"/>
                </a:solidFill>
                <a:latin typeface="+mj-lt"/>
              </a:rPr>
              <a:t>for</a:t>
            </a:r>
            <a:r>
              <a:rPr lang="zh-CN" altLang="en-US" sz="1600" b="1" dirty="0">
                <a:solidFill>
                  <a:srgbClr val="608242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608242"/>
                </a:solidFill>
                <a:latin typeface="+mj-lt"/>
              </a:rPr>
              <a:t>second</a:t>
            </a:r>
            <a:r>
              <a:rPr lang="zh-CN" altLang="en-US" sz="1600" b="1" dirty="0">
                <a:solidFill>
                  <a:srgbClr val="608242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608242"/>
                </a:solidFill>
                <a:latin typeface="+mj-lt"/>
              </a:rPr>
              <a:t>large</a:t>
            </a:r>
            <a:r>
              <a:rPr lang="zh-CN" altLang="en-US" sz="1600" b="1" dirty="0">
                <a:solidFill>
                  <a:srgbClr val="608242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608242"/>
                </a:solidFill>
                <a:latin typeface="+mj-lt"/>
              </a:rPr>
              <a:t>percentage</a:t>
            </a:r>
            <a:endParaRPr lang="en-US" altLang="zh-CN" sz="1600" b="1" dirty="0">
              <a:solidFill>
                <a:srgbClr val="608242"/>
              </a:solidFill>
              <a:latin typeface="+mj-lt"/>
            </a:endParaRPr>
          </a:p>
          <a:p>
            <a:endParaRPr lang="zh-CN" altLang="en-US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文本框 37"/>
          <p:cNvSpPr txBox="1"/>
          <p:nvPr/>
        </p:nvSpPr>
        <p:spPr>
          <a:xfrm>
            <a:off x="5504447" y="3934303"/>
            <a:ext cx="23643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70C0"/>
                </a:solidFill>
                <a:latin typeface="+mj-lt"/>
              </a:rPr>
              <a:t>Korean/Japan/Russia</a:t>
            </a:r>
            <a:endParaRPr lang="en-US" altLang="zh-CN" sz="1600" b="1" dirty="0">
              <a:solidFill>
                <a:srgbClr val="0070C0"/>
              </a:solidFill>
              <a:latin typeface="+mj-lt"/>
            </a:endParaRPr>
          </a:p>
          <a:p>
            <a:r>
              <a:rPr lang="en-US" altLang="zh-CN" sz="1600" b="1" dirty="0">
                <a:solidFill>
                  <a:srgbClr val="0070C0"/>
                </a:solidFill>
                <a:latin typeface="+mj-lt"/>
              </a:rPr>
              <a:t>similar</a:t>
            </a:r>
            <a:r>
              <a:rPr lang="zh-CN" altLang="en-US" sz="16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  <a:latin typeface="+mj-lt"/>
              </a:rPr>
              <a:t>percentage</a:t>
            </a:r>
            <a:endParaRPr lang="en-US" altLang="zh-CN" sz="1600" b="1" dirty="0">
              <a:solidFill>
                <a:srgbClr val="0070C0"/>
              </a:solidFill>
              <a:latin typeface="+mj-lt"/>
            </a:endParaRPr>
          </a:p>
          <a:p>
            <a:endParaRPr lang="zh-CN" altLang="en-US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8" name="文本框 37"/>
          <p:cNvSpPr txBox="1"/>
          <p:nvPr/>
        </p:nvSpPr>
        <p:spPr>
          <a:xfrm>
            <a:off x="9499275" y="4002731"/>
            <a:ext cx="194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What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find?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Star"/>
          <p:cNvSpPr>
            <a:spLocks noChangeAspect="1" noEditPoints="1"/>
          </p:cNvSpPr>
          <p:nvPr/>
        </p:nvSpPr>
        <p:spPr bwMode="auto">
          <a:xfrm>
            <a:off x="4646795" y="2230817"/>
            <a:ext cx="647404" cy="619559"/>
          </a:xfrm>
          <a:custGeom>
            <a:avLst/>
            <a:gdLst>
              <a:gd name="T0" fmla="*/ 192 w 402"/>
              <a:gd name="T1" fmla="*/ 9 h 381"/>
              <a:gd name="T2" fmla="*/ 150 w 402"/>
              <a:gd name="T3" fmla="*/ 139 h 381"/>
              <a:gd name="T4" fmla="*/ 12 w 402"/>
              <a:gd name="T5" fmla="*/ 139 h 381"/>
              <a:gd name="T6" fmla="*/ 7 w 402"/>
              <a:gd name="T7" fmla="*/ 155 h 381"/>
              <a:gd name="T8" fmla="*/ 119 w 402"/>
              <a:gd name="T9" fmla="*/ 236 h 381"/>
              <a:gd name="T10" fmla="*/ 76 w 402"/>
              <a:gd name="T11" fmla="*/ 366 h 381"/>
              <a:gd name="T12" fmla="*/ 90 w 402"/>
              <a:gd name="T13" fmla="*/ 376 h 381"/>
              <a:gd name="T14" fmla="*/ 201 w 402"/>
              <a:gd name="T15" fmla="*/ 295 h 381"/>
              <a:gd name="T16" fmla="*/ 312 w 402"/>
              <a:gd name="T17" fmla="*/ 376 h 381"/>
              <a:gd name="T18" fmla="*/ 325 w 402"/>
              <a:gd name="T19" fmla="*/ 366 h 381"/>
              <a:gd name="T20" fmla="*/ 283 w 402"/>
              <a:gd name="T21" fmla="*/ 236 h 381"/>
              <a:gd name="T22" fmla="*/ 394 w 402"/>
              <a:gd name="T23" fmla="*/ 155 h 381"/>
              <a:gd name="T24" fmla="*/ 389 w 402"/>
              <a:gd name="T25" fmla="*/ 139 h 381"/>
              <a:gd name="T26" fmla="*/ 251 w 402"/>
              <a:gd name="T27" fmla="*/ 139 h 381"/>
              <a:gd name="T28" fmla="*/ 209 w 402"/>
              <a:gd name="T29" fmla="*/ 9 h 381"/>
              <a:gd name="T30" fmla="*/ 192 w 402"/>
              <a:gd name="T31" fmla="*/ 9 h 381"/>
              <a:gd name="T32" fmla="*/ 201 w 402"/>
              <a:gd name="T33" fmla="*/ 40 h 381"/>
              <a:gd name="T34" fmla="*/ 237 w 402"/>
              <a:gd name="T35" fmla="*/ 151 h 381"/>
              <a:gd name="T36" fmla="*/ 245 w 402"/>
              <a:gd name="T37" fmla="*/ 157 h 381"/>
              <a:gd name="T38" fmla="*/ 362 w 402"/>
              <a:gd name="T39" fmla="*/ 157 h 381"/>
              <a:gd name="T40" fmla="*/ 267 w 402"/>
              <a:gd name="T41" fmla="*/ 225 h 381"/>
              <a:gd name="T42" fmla="*/ 264 w 402"/>
              <a:gd name="T43" fmla="*/ 235 h 381"/>
              <a:gd name="T44" fmla="*/ 300 w 402"/>
              <a:gd name="T45" fmla="*/ 346 h 381"/>
              <a:gd name="T46" fmla="*/ 206 w 402"/>
              <a:gd name="T47" fmla="*/ 277 h 381"/>
              <a:gd name="T48" fmla="*/ 196 w 402"/>
              <a:gd name="T49" fmla="*/ 277 h 381"/>
              <a:gd name="T50" fmla="*/ 101 w 402"/>
              <a:gd name="T51" fmla="*/ 346 h 381"/>
              <a:gd name="T52" fmla="*/ 138 w 402"/>
              <a:gd name="T53" fmla="*/ 235 h 381"/>
              <a:gd name="T54" fmla="*/ 134 w 402"/>
              <a:gd name="T55" fmla="*/ 225 h 381"/>
              <a:gd name="T56" fmla="*/ 40 w 402"/>
              <a:gd name="T57" fmla="*/ 157 h 381"/>
              <a:gd name="T58" fmla="*/ 157 w 402"/>
              <a:gd name="T59" fmla="*/ 157 h 381"/>
              <a:gd name="T60" fmla="*/ 165 w 402"/>
              <a:gd name="T61" fmla="*/ 151 h 381"/>
              <a:gd name="T62" fmla="*/ 201 w 402"/>
              <a:gd name="T63" fmla="*/ 4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2" h="381">
                <a:moveTo>
                  <a:pt x="192" y="9"/>
                </a:moveTo>
                <a:lnTo>
                  <a:pt x="150" y="139"/>
                </a:lnTo>
                <a:lnTo>
                  <a:pt x="12" y="139"/>
                </a:lnTo>
                <a:cubicBezTo>
                  <a:pt x="3" y="139"/>
                  <a:pt x="0" y="150"/>
                  <a:pt x="7" y="155"/>
                </a:cubicBezTo>
                <a:lnTo>
                  <a:pt x="119" y="236"/>
                </a:lnTo>
                <a:lnTo>
                  <a:pt x="76" y="366"/>
                </a:lnTo>
                <a:cubicBezTo>
                  <a:pt x="74" y="375"/>
                  <a:pt x="83" y="381"/>
                  <a:pt x="90" y="376"/>
                </a:cubicBezTo>
                <a:lnTo>
                  <a:pt x="201" y="295"/>
                </a:lnTo>
                <a:lnTo>
                  <a:pt x="312" y="376"/>
                </a:lnTo>
                <a:cubicBezTo>
                  <a:pt x="319" y="381"/>
                  <a:pt x="328" y="374"/>
                  <a:pt x="325" y="366"/>
                </a:cubicBezTo>
                <a:lnTo>
                  <a:pt x="283" y="236"/>
                </a:lnTo>
                <a:lnTo>
                  <a:pt x="394" y="155"/>
                </a:lnTo>
                <a:cubicBezTo>
                  <a:pt x="402" y="150"/>
                  <a:pt x="398" y="139"/>
                  <a:pt x="389" y="139"/>
                </a:cubicBezTo>
                <a:lnTo>
                  <a:pt x="251" y="139"/>
                </a:lnTo>
                <a:lnTo>
                  <a:pt x="209" y="9"/>
                </a:lnTo>
                <a:cubicBezTo>
                  <a:pt x="206" y="0"/>
                  <a:pt x="195" y="1"/>
                  <a:pt x="192" y="9"/>
                </a:cubicBezTo>
                <a:close/>
                <a:moveTo>
                  <a:pt x="201" y="40"/>
                </a:moveTo>
                <a:lnTo>
                  <a:pt x="237" y="151"/>
                </a:lnTo>
                <a:cubicBezTo>
                  <a:pt x="238" y="155"/>
                  <a:pt x="242" y="157"/>
                  <a:pt x="245" y="157"/>
                </a:cubicBezTo>
                <a:lnTo>
                  <a:pt x="362" y="157"/>
                </a:lnTo>
                <a:lnTo>
                  <a:pt x="267" y="225"/>
                </a:lnTo>
                <a:cubicBezTo>
                  <a:pt x="264" y="228"/>
                  <a:pt x="263" y="232"/>
                  <a:pt x="264" y="235"/>
                </a:cubicBezTo>
                <a:lnTo>
                  <a:pt x="300" y="346"/>
                </a:lnTo>
                <a:lnTo>
                  <a:pt x="206" y="277"/>
                </a:lnTo>
                <a:cubicBezTo>
                  <a:pt x="203" y="275"/>
                  <a:pt x="199" y="275"/>
                  <a:pt x="196" y="277"/>
                </a:cubicBezTo>
                <a:lnTo>
                  <a:pt x="101" y="346"/>
                </a:lnTo>
                <a:lnTo>
                  <a:pt x="138" y="235"/>
                </a:lnTo>
                <a:cubicBezTo>
                  <a:pt x="139" y="231"/>
                  <a:pt x="137" y="227"/>
                  <a:pt x="134" y="225"/>
                </a:cubicBezTo>
                <a:lnTo>
                  <a:pt x="40" y="157"/>
                </a:lnTo>
                <a:lnTo>
                  <a:pt x="157" y="157"/>
                </a:lnTo>
                <a:cubicBezTo>
                  <a:pt x="160" y="157"/>
                  <a:pt x="164" y="155"/>
                  <a:pt x="165" y="151"/>
                </a:cubicBezTo>
                <a:lnTo>
                  <a:pt x="201" y="4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22002" y="2028156"/>
            <a:ext cx="2594135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Countries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Distribution</a:t>
            </a:r>
            <a:r>
              <a:rPr lang="zh-CN" altLang="en-US" sz="1600" b="1" dirty="0"/>
              <a:t> </a:t>
            </a:r>
            <a:endParaRPr lang="zh-CN" altLang="en-US" sz="1600" b="1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/>
          <a:srcRect l="22921" t="4771" r="18947" b="5876"/>
          <a:stretch>
            <a:fillRect/>
          </a:stretch>
        </p:blipFill>
        <p:spPr bwMode="white">
          <a:xfrm>
            <a:off x="744388" y="2770871"/>
            <a:ext cx="3549365" cy="3068810"/>
          </a:xfrm>
          <a:prstGeom prst="rect">
            <a:avLst/>
          </a:prstGeom>
          <a:noFill/>
        </p:spPr>
      </p:pic>
      <p:sp useBgFill="1">
        <p:nvSpPr>
          <p:cNvPr id="25" name="矩形 24"/>
          <p:cNvSpPr/>
          <p:nvPr/>
        </p:nvSpPr>
        <p:spPr>
          <a:xfrm>
            <a:off x="744388" y="2770871"/>
            <a:ext cx="3611488" cy="30688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Star"/>
          <p:cNvSpPr>
            <a:spLocks noChangeAspect="1" noEditPoints="1"/>
          </p:cNvSpPr>
          <p:nvPr/>
        </p:nvSpPr>
        <p:spPr bwMode="auto">
          <a:xfrm>
            <a:off x="8727319" y="2197186"/>
            <a:ext cx="647404" cy="619559"/>
          </a:xfrm>
          <a:custGeom>
            <a:avLst/>
            <a:gdLst>
              <a:gd name="T0" fmla="*/ 192 w 402"/>
              <a:gd name="T1" fmla="*/ 9 h 381"/>
              <a:gd name="T2" fmla="*/ 150 w 402"/>
              <a:gd name="T3" fmla="*/ 139 h 381"/>
              <a:gd name="T4" fmla="*/ 12 w 402"/>
              <a:gd name="T5" fmla="*/ 139 h 381"/>
              <a:gd name="T6" fmla="*/ 7 w 402"/>
              <a:gd name="T7" fmla="*/ 155 h 381"/>
              <a:gd name="T8" fmla="*/ 119 w 402"/>
              <a:gd name="T9" fmla="*/ 236 h 381"/>
              <a:gd name="T10" fmla="*/ 76 w 402"/>
              <a:gd name="T11" fmla="*/ 366 h 381"/>
              <a:gd name="T12" fmla="*/ 90 w 402"/>
              <a:gd name="T13" fmla="*/ 376 h 381"/>
              <a:gd name="T14" fmla="*/ 201 w 402"/>
              <a:gd name="T15" fmla="*/ 295 h 381"/>
              <a:gd name="T16" fmla="*/ 312 w 402"/>
              <a:gd name="T17" fmla="*/ 376 h 381"/>
              <a:gd name="T18" fmla="*/ 325 w 402"/>
              <a:gd name="T19" fmla="*/ 366 h 381"/>
              <a:gd name="T20" fmla="*/ 283 w 402"/>
              <a:gd name="T21" fmla="*/ 236 h 381"/>
              <a:gd name="T22" fmla="*/ 394 w 402"/>
              <a:gd name="T23" fmla="*/ 155 h 381"/>
              <a:gd name="T24" fmla="*/ 389 w 402"/>
              <a:gd name="T25" fmla="*/ 139 h 381"/>
              <a:gd name="T26" fmla="*/ 251 w 402"/>
              <a:gd name="T27" fmla="*/ 139 h 381"/>
              <a:gd name="T28" fmla="*/ 209 w 402"/>
              <a:gd name="T29" fmla="*/ 9 h 381"/>
              <a:gd name="T30" fmla="*/ 192 w 402"/>
              <a:gd name="T31" fmla="*/ 9 h 381"/>
              <a:gd name="T32" fmla="*/ 201 w 402"/>
              <a:gd name="T33" fmla="*/ 40 h 381"/>
              <a:gd name="T34" fmla="*/ 237 w 402"/>
              <a:gd name="T35" fmla="*/ 151 h 381"/>
              <a:gd name="T36" fmla="*/ 245 w 402"/>
              <a:gd name="T37" fmla="*/ 157 h 381"/>
              <a:gd name="T38" fmla="*/ 362 w 402"/>
              <a:gd name="T39" fmla="*/ 157 h 381"/>
              <a:gd name="T40" fmla="*/ 267 w 402"/>
              <a:gd name="T41" fmla="*/ 225 h 381"/>
              <a:gd name="T42" fmla="*/ 264 w 402"/>
              <a:gd name="T43" fmla="*/ 235 h 381"/>
              <a:gd name="T44" fmla="*/ 300 w 402"/>
              <a:gd name="T45" fmla="*/ 346 h 381"/>
              <a:gd name="T46" fmla="*/ 206 w 402"/>
              <a:gd name="T47" fmla="*/ 277 h 381"/>
              <a:gd name="T48" fmla="*/ 196 w 402"/>
              <a:gd name="T49" fmla="*/ 277 h 381"/>
              <a:gd name="T50" fmla="*/ 101 w 402"/>
              <a:gd name="T51" fmla="*/ 346 h 381"/>
              <a:gd name="T52" fmla="*/ 138 w 402"/>
              <a:gd name="T53" fmla="*/ 235 h 381"/>
              <a:gd name="T54" fmla="*/ 134 w 402"/>
              <a:gd name="T55" fmla="*/ 225 h 381"/>
              <a:gd name="T56" fmla="*/ 40 w 402"/>
              <a:gd name="T57" fmla="*/ 157 h 381"/>
              <a:gd name="T58" fmla="*/ 157 w 402"/>
              <a:gd name="T59" fmla="*/ 157 h 381"/>
              <a:gd name="T60" fmla="*/ 165 w 402"/>
              <a:gd name="T61" fmla="*/ 151 h 381"/>
              <a:gd name="T62" fmla="*/ 201 w 402"/>
              <a:gd name="T63" fmla="*/ 4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2" h="381">
                <a:moveTo>
                  <a:pt x="192" y="9"/>
                </a:moveTo>
                <a:lnTo>
                  <a:pt x="150" y="139"/>
                </a:lnTo>
                <a:lnTo>
                  <a:pt x="12" y="139"/>
                </a:lnTo>
                <a:cubicBezTo>
                  <a:pt x="3" y="139"/>
                  <a:pt x="0" y="150"/>
                  <a:pt x="7" y="155"/>
                </a:cubicBezTo>
                <a:lnTo>
                  <a:pt x="119" y="236"/>
                </a:lnTo>
                <a:lnTo>
                  <a:pt x="76" y="366"/>
                </a:lnTo>
                <a:cubicBezTo>
                  <a:pt x="74" y="375"/>
                  <a:pt x="83" y="381"/>
                  <a:pt x="90" y="376"/>
                </a:cubicBezTo>
                <a:lnTo>
                  <a:pt x="201" y="295"/>
                </a:lnTo>
                <a:lnTo>
                  <a:pt x="312" y="376"/>
                </a:lnTo>
                <a:cubicBezTo>
                  <a:pt x="319" y="381"/>
                  <a:pt x="328" y="374"/>
                  <a:pt x="325" y="366"/>
                </a:cubicBezTo>
                <a:lnTo>
                  <a:pt x="283" y="236"/>
                </a:lnTo>
                <a:lnTo>
                  <a:pt x="394" y="155"/>
                </a:lnTo>
                <a:cubicBezTo>
                  <a:pt x="402" y="150"/>
                  <a:pt x="398" y="139"/>
                  <a:pt x="389" y="139"/>
                </a:cubicBezTo>
                <a:lnTo>
                  <a:pt x="251" y="139"/>
                </a:lnTo>
                <a:lnTo>
                  <a:pt x="209" y="9"/>
                </a:lnTo>
                <a:cubicBezTo>
                  <a:pt x="206" y="0"/>
                  <a:pt x="195" y="1"/>
                  <a:pt x="192" y="9"/>
                </a:cubicBezTo>
                <a:close/>
                <a:moveTo>
                  <a:pt x="201" y="40"/>
                </a:moveTo>
                <a:lnTo>
                  <a:pt x="237" y="151"/>
                </a:lnTo>
                <a:cubicBezTo>
                  <a:pt x="238" y="155"/>
                  <a:pt x="242" y="157"/>
                  <a:pt x="245" y="157"/>
                </a:cubicBezTo>
                <a:lnTo>
                  <a:pt x="362" y="157"/>
                </a:lnTo>
                <a:lnTo>
                  <a:pt x="267" y="225"/>
                </a:lnTo>
                <a:cubicBezTo>
                  <a:pt x="264" y="228"/>
                  <a:pt x="263" y="232"/>
                  <a:pt x="264" y="235"/>
                </a:cubicBezTo>
                <a:lnTo>
                  <a:pt x="300" y="346"/>
                </a:lnTo>
                <a:lnTo>
                  <a:pt x="206" y="277"/>
                </a:lnTo>
                <a:cubicBezTo>
                  <a:pt x="203" y="275"/>
                  <a:pt x="199" y="275"/>
                  <a:pt x="196" y="277"/>
                </a:cubicBezTo>
                <a:lnTo>
                  <a:pt x="101" y="346"/>
                </a:lnTo>
                <a:lnTo>
                  <a:pt x="138" y="235"/>
                </a:lnTo>
                <a:cubicBezTo>
                  <a:pt x="139" y="231"/>
                  <a:pt x="137" y="227"/>
                  <a:pt x="134" y="225"/>
                </a:cubicBezTo>
                <a:lnTo>
                  <a:pt x="40" y="157"/>
                </a:lnTo>
                <a:lnTo>
                  <a:pt x="157" y="157"/>
                </a:lnTo>
                <a:cubicBezTo>
                  <a:pt x="160" y="157"/>
                  <a:pt x="164" y="155"/>
                  <a:pt x="165" y="151"/>
                </a:cubicBezTo>
                <a:lnTo>
                  <a:pt x="201" y="4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Star"/>
          <p:cNvSpPr>
            <a:spLocks noChangeAspect="1" noEditPoints="1"/>
          </p:cNvSpPr>
          <p:nvPr/>
        </p:nvSpPr>
        <p:spPr bwMode="auto">
          <a:xfrm>
            <a:off x="4682211" y="3894994"/>
            <a:ext cx="647404" cy="619559"/>
          </a:xfrm>
          <a:custGeom>
            <a:avLst/>
            <a:gdLst>
              <a:gd name="T0" fmla="*/ 192 w 402"/>
              <a:gd name="T1" fmla="*/ 9 h 381"/>
              <a:gd name="T2" fmla="*/ 150 w 402"/>
              <a:gd name="T3" fmla="*/ 139 h 381"/>
              <a:gd name="T4" fmla="*/ 12 w 402"/>
              <a:gd name="T5" fmla="*/ 139 h 381"/>
              <a:gd name="T6" fmla="*/ 7 w 402"/>
              <a:gd name="T7" fmla="*/ 155 h 381"/>
              <a:gd name="T8" fmla="*/ 119 w 402"/>
              <a:gd name="T9" fmla="*/ 236 h 381"/>
              <a:gd name="T10" fmla="*/ 76 w 402"/>
              <a:gd name="T11" fmla="*/ 366 h 381"/>
              <a:gd name="T12" fmla="*/ 90 w 402"/>
              <a:gd name="T13" fmla="*/ 376 h 381"/>
              <a:gd name="T14" fmla="*/ 201 w 402"/>
              <a:gd name="T15" fmla="*/ 295 h 381"/>
              <a:gd name="T16" fmla="*/ 312 w 402"/>
              <a:gd name="T17" fmla="*/ 376 h 381"/>
              <a:gd name="T18" fmla="*/ 325 w 402"/>
              <a:gd name="T19" fmla="*/ 366 h 381"/>
              <a:gd name="T20" fmla="*/ 283 w 402"/>
              <a:gd name="T21" fmla="*/ 236 h 381"/>
              <a:gd name="T22" fmla="*/ 394 w 402"/>
              <a:gd name="T23" fmla="*/ 155 h 381"/>
              <a:gd name="T24" fmla="*/ 389 w 402"/>
              <a:gd name="T25" fmla="*/ 139 h 381"/>
              <a:gd name="T26" fmla="*/ 251 w 402"/>
              <a:gd name="T27" fmla="*/ 139 h 381"/>
              <a:gd name="T28" fmla="*/ 209 w 402"/>
              <a:gd name="T29" fmla="*/ 9 h 381"/>
              <a:gd name="T30" fmla="*/ 192 w 402"/>
              <a:gd name="T31" fmla="*/ 9 h 381"/>
              <a:gd name="T32" fmla="*/ 201 w 402"/>
              <a:gd name="T33" fmla="*/ 40 h 381"/>
              <a:gd name="T34" fmla="*/ 237 w 402"/>
              <a:gd name="T35" fmla="*/ 151 h 381"/>
              <a:gd name="T36" fmla="*/ 245 w 402"/>
              <a:gd name="T37" fmla="*/ 157 h 381"/>
              <a:gd name="T38" fmla="*/ 362 w 402"/>
              <a:gd name="T39" fmla="*/ 157 h 381"/>
              <a:gd name="T40" fmla="*/ 267 w 402"/>
              <a:gd name="T41" fmla="*/ 225 h 381"/>
              <a:gd name="T42" fmla="*/ 264 w 402"/>
              <a:gd name="T43" fmla="*/ 235 h 381"/>
              <a:gd name="T44" fmla="*/ 300 w 402"/>
              <a:gd name="T45" fmla="*/ 346 h 381"/>
              <a:gd name="T46" fmla="*/ 206 w 402"/>
              <a:gd name="T47" fmla="*/ 277 h 381"/>
              <a:gd name="T48" fmla="*/ 196 w 402"/>
              <a:gd name="T49" fmla="*/ 277 h 381"/>
              <a:gd name="T50" fmla="*/ 101 w 402"/>
              <a:gd name="T51" fmla="*/ 346 h 381"/>
              <a:gd name="T52" fmla="*/ 138 w 402"/>
              <a:gd name="T53" fmla="*/ 235 h 381"/>
              <a:gd name="T54" fmla="*/ 134 w 402"/>
              <a:gd name="T55" fmla="*/ 225 h 381"/>
              <a:gd name="T56" fmla="*/ 40 w 402"/>
              <a:gd name="T57" fmla="*/ 157 h 381"/>
              <a:gd name="T58" fmla="*/ 157 w 402"/>
              <a:gd name="T59" fmla="*/ 157 h 381"/>
              <a:gd name="T60" fmla="*/ 165 w 402"/>
              <a:gd name="T61" fmla="*/ 151 h 381"/>
              <a:gd name="T62" fmla="*/ 201 w 402"/>
              <a:gd name="T63" fmla="*/ 4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2" h="381">
                <a:moveTo>
                  <a:pt x="192" y="9"/>
                </a:moveTo>
                <a:lnTo>
                  <a:pt x="150" y="139"/>
                </a:lnTo>
                <a:lnTo>
                  <a:pt x="12" y="139"/>
                </a:lnTo>
                <a:cubicBezTo>
                  <a:pt x="3" y="139"/>
                  <a:pt x="0" y="150"/>
                  <a:pt x="7" y="155"/>
                </a:cubicBezTo>
                <a:lnTo>
                  <a:pt x="119" y="236"/>
                </a:lnTo>
                <a:lnTo>
                  <a:pt x="76" y="366"/>
                </a:lnTo>
                <a:cubicBezTo>
                  <a:pt x="74" y="375"/>
                  <a:pt x="83" y="381"/>
                  <a:pt x="90" y="376"/>
                </a:cubicBezTo>
                <a:lnTo>
                  <a:pt x="201" y="295"/>
                </a:lnTo>
                <a:lnTo>
                  <a:pt x="312" y="376"/>
                </a:lnTo>
                <a:cubicBezTo>
                  <a:pt x="319" y="381"/>
                  <a:pt x="328" y="374"/>
                  <a:pt x="325" y="366"/>
                </a:cubicBezTo>
                <a:lnTo>
                  <a:pt x="283" y="236"/>
                </a:lnTo>
                <a:lnTo>
                  <a:pt x="394" y="155"/>
                </a:lnTo>
                <a:cubicBezTo>
                  <a:pt x="402" y="150"/>
                  <a:pt x="398" y="139"/>
                  <a:pt x="389" y="139"/>
                </a:cubicBezTo>
                <a:lnTo>
                  <a:pt x="251" y="139"/>
                </a:lnTo>
                <a:lnTo>
                  <a:pt x="209" y="9"/>
                </a:lnTo>
                <a:cubicBezTo>
                  <a:pt x="206" y="0"/>
                  <a:pt x="195" y="1"/>
                  <a:pt x="192" y="9"/>
                </a:cubicBezTo>
                <a:close/>
                <a:moveTo>
                  <a:pt x="201" y="40"/>
                </a:moveTo>
                <a:lnTo>
                  <a:pt x="237" y="151"/>
                </a:lnTo>
                <a:cubicBezTo>
                  <a:pt x="238" y="155"/>
                  <a:pt x="242" y="157"/>
                  <a:pt x="245" y="157"/>
                </a:cubicBezTo>
                <a:lnTo>
                  <a:pt x="362" y="157"/>
                </a:lnTo>
                <a:lnTo>
                  <a:pt x="267" y="225"/>
                </a:lnTo>
                <a:cubicBezTo>
                  <a:pt x="264" y="228"/>
                  <a:pt x="263" y="232"/>
                  <a:pt x="264" y="235"/>
                </a:cubicBezTo>
                <a:lnTo>
                  <a:pt x="300" y="346"/>
                </a:lnTo>
                <a:lnTo>
                  <a:pt x="206" y="277"/>
                </a:lnTo>
                <a:cubicBezTo>
                  <a:pt x="203" y="275"/>
                  <a:pt x="199" y="275"/>
                  <a:pt x="196" y="277"/>
                </a:cubicBezTo>
                <a:lnTo>
                  <a:pt x="101" y="346"/>
                </a:lnTo>
                <a:lnTo>
                  <a:pt x="138" y="235"/>
                </a:lnTo>
                <a:cubicBezTo>
                  <a:pt x="139" y="231"/>
                  <a:pt x="137" y="227"/>
                  <a:pt x="134" y="225"/>
                </a:cubicBezTo>
                <a:lnTo>
                  <a:pt x="40" y="157"/>
                </a:lnTo>
                <a:lnTo>
                  <a:pt x="157" y="157"/>
                </a:lnTo>
                <a:cubicBezTo>
                  <a:pt x="160" y="157"/>
                  <a:pt x="164" y="155"/>
                  <a:pt x="165" y="151"/>
                </a:cubicBezTo>
                <a:lnTo>
                  <a:pt x="201" y="4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Star"/>
          <p:cNvSpPr>
            <a:spLocks noChangeAspect="1" noEditPoints="1"/>
          </p:cNvSpPr>
          <p:nvPr/>
        </p:nvSpPr>
        <p:spPr bwMode="auto">
          <a:xfrm>
            <a:off x="8727319" y="3877618"/>
            <a:ext cx="647404" cy="619559"/>
          </a:xfrm>
          <a:custGeom>
            <a:avLst/>
            <a:gdLst>
              <a:gd name="T0" fmla="*/ 192 w 402"/>
              <a:gd name="T1" fmla="*/ 9 h 381"/>
              <a:gd name="T2" fmla="*/ 150 w 402"/>
              <a:gd name="T3" fmla="*/ 139 h 381"/>
              <a:gd name="T4" fmla="*/ 12 w 402"/>
              <a:gd name="T5" fmla="*/ 139 h 381"/>
              <a:gd name="T6" fmla="*/ 7 w 402"/>
              <a:gd name="T7" fmla="*/ 155 h 381"/>
              <a:gd name="T8" fmla="*/ 119 w 402"/>
              <a:gd name="T9" fmla="*/ 236 h 381"/>
              <a:gd name="T10" fmla="*/ 76 w 402"/>
              <a:gd name="T11" fmla="*/ 366 h 381"/>
              <a:gd name="T12" fmla="*/ 90 w 402"/>
              <a:gd name="T13" fmla="*/ 376 h 381"/>
              <a:gd name="T14" fmla="*/ 201 w 402"/>
              <a:gd name="T15" fmla="*/ 295 h 381"/>
              <a:gd name="T16" fmla="*/ 312 w 402"/>
              <a:gd name="T17" fmla="*/ 376 h 381"/>
              <a:gd name="T18" fmla="*/ 325 w 402"/>
              <a:gd name="T19" fmla="*/ 366 h 381"/>
              <a:gd name="T20" fmla="*/ 283 w 402"/>
              <a:gd name="T21" fmla="*/ 236 h 381"/>
              <a:gd name="T22" fmla="*/ 394 w 402"/>
              <a:gd name="T23" fmla="*/ 155 h 381"/>
              <a:gd name="T24" fmla="*/ 389 w 402"/>
              <a:gd name="T25" fmla="*/ 139 h 381"/>
              <a:gd name="T26" fmla="*/ 251 w 402"/>
              <a:gd name="T27" fmla="*/ 139 h 381"/>
              <a:gd name="T28" fmla="*/ 209 w 402"/>
              <a:gd name="T29" fmla="*/ 9 h 381"/>
              <a:gd name="T30" fmla="*/ 192 w 402"/>
              <a:gd name="T31" fmla="*/ 9 h 381"/>
              <a:gd name="T32" fmla="*/ 201 w 402"/>
              <a:gd name="T33" fmla="*/ 40 h 381"/>
              <a:gd name="T34" fmla="*/ 237 w 402"/>
              <a:gd name="T35" fmla="*/ 151 h 381"/>
              <a:gd name="T36" fmla="*/ 245 w 402"/>
              <a:gd name="T37" fmla="*/ 157 h 381"/>
              <a:gd name="T38" fmla="*/ 362 w 402"/>
              <a:gd name="T39" fmla="*/ 157 h 381"/>
              <a:gd name="T40" fmla="*/ 267 w 402"/>
              <a:gd name="T41" fmla="*/ 225 h 381"/>
              <a:gd name="T42" fmla="*/ 264 w 402"/>
              <a:gd name="T43" fmla="*/ 235 h 381"/>
              <a:gd name="T44" fmla="*/ 300 w 402"/>
              <a:gd name="T45" fmla="*/ 346 h 381"/>
              <a:gd name="T46" fmla="*/ 206 w 402"/>
              <a:gd name="T47" fmla="*/ 277 h 381"/>
              <a:gd name="T48" fmla="*/ 196 w 402"/>
              <a:gd name="T49" fmla="*/ 277 h 381"/>
              <a:gd name="T50" fmla="*/ 101 w 402"/>
              <a:gd name="T51" fmla="*/ 346 h 381"/>
              <a:gd name="T52" fmla="*/ 138 w 402"/>
              <a:gd name="T53" fmla="*/ 235 h 381"/>
              <a:gd name="T54" fmla="*/ 134 w 402"/>
              <a:gd name="T55" fmla="*/ 225 h 381"/>
              <a:gd name="T56" fmla="*/ 40 w 402"/>
              <a:gd name="T57" fmla="*/ 157 h 381"/>
              <a:gd name="T58" fmla="*/ 157 w 402"/>
              <a:gd name="T59" fmla="*/ 157 h 381"/>
              <a:gd name="T60" fmla="*/ 165 w 402"/>
              <a:gd name="T61" fmla="*/ 151 h 381"/>
              <a:gd name="T62" fmla="*/ 201 w 402"/>
              <a:gd name="T63" fmla="*/ 4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2" h="381">
                <a:moveTo>
                  <a:pt x="192" y="9"/>
                </a:moveTo>
                <a:lnTo>
                  <a:pt x="150" y="139"/>
                </a:lnTo>
                <a:lnTo>
                  <a:pt x="12" y="139"/>
                </a:lnTo>
                <a:cubicBezTo>
                  <a:pt x="3" y="139"/>
                  <a:pt x="0" y="150"/>
                  <a:pt x="7" y="155"/>
                </a:cubicBezTo>
                <a:lnTo>
                  <a:pt x="119" y="236"/>
                </a:lnTo>
                <a:lnTo>
                  <a:pt x="76" y="366"/>
                </a:lnTo>
                <a:cubicBezTo>
                  <a:pt x="74" y="375"/>
                  <a:pt x="83" y="381"/>
                  <a:pt x="90" y="376"/>
                </a:cubicBezTo>
                <a:lnTo>
                  <a:pt x="201" y="295"/>
                </a:lnTo>
                <a:lnTo>
                  <a:pt x="312" y="376"/>
                </a:lnTo>
                <a:cubicBezTo>
                  <a:pt x="319" y="381"/>
                  <a:pt x="328" y="374"/>
                  <a:pt x="325" y="366"/>
                </a:cubicBezTo>
                <a:lnTo>
                  <a:pt x="283" y="236"/>
                </a:lnTo>
                <a:lnTo>
                  <a:pt x="394" y="155"/>
                </a:lnTo>
                <a:cubicBezTo>
                  <a:pt x="402" y="150"/>
                  <a:pt x="398" y="139"/>
                  <a:pt x="389" y="139"/>
                </a:cubicBezTo>
                <a:lnTo>
                  <a:pt x="251" y="139"/>
                </a:lnTo>
                <a:lnTo>
                  <a:pt x="209" y="9"/>
                </a:lnTo>
                <a:cubicBezTo>
                  <a:pt x="206" y="0"/>
                  <a:pt x="195" y="1"/>
                  <a:pt x="192" y="9"/>
                </a:cubicBezTo>
                <a:close/>
                <a:moveTo>
                  <a:pt x="201" y="40"/>
                </a:moveTo>
                <a:lnTo>
                  <a:pt x="237" y="151"/>
                </a:lnTo>
                <a:cubicBezTo>
                  <a:pt x="238" y="155"/>
                  <a:pt x="242" y="157"/>
                  <a:pt x="245" y="157"/>
                </a:cubicBezTo>
                <a:lnTo>
                  <a:pt x="362" y="157"/>
                </a:lnTo>
                <a:lnTo>
                  <a:pt x="267" y="225"/>
                </a:lnTo>
                <a:cubicBezTo>
                  <a:pt x="264" y="228"/>
                  <a:pt x="263" y="232"/>
                  <a:pt x="264" y="235"/>
                </a:cubicBezTo>
                <a:lnTo>
                  <a:pt x="300" y="346"/>
                </a:lnTo>
                <a:lnTo>
                  <a:pt x="206" y="277"/>
                </a:lnTo>
                <a:cubicBezTo>
                  <a:pt x="203" y="275"/>
                  <a:pt x="199" y="275"/>
                  <a:pt x="196" y="277"/>
                </a:cubicBezTo>
                <a:lnTo>
                  <a:pt x="101" y="346"/>
                </a:lnTo>
                <a:lnTo>
                  <a:pt x="138" y="235"/>
                </a:lnTo>
                <a:cubicBezTo>
                  <a:pt x="139" y="231"/>
                  <a:pt x="137" y="227"/>
                  <a:pt x="134" y="225"/>
                </a:cubicBezTo>
                <a:lnTo>
                  <a:pt x="40" y="157"/>
                </a:lnTo>
                <a:lnTo>
                  <a:pt x="157" y="157"/>
                </a:lnTo>
                <a:cubicBezTo>
                  <a:pt x="160" y="157"/>
                  <a:pt x="164" y="155"/>
                  <a:pt x="165" y="151"/>
                </a:cubicBezTo>
                <a:lnTo>
                  <a:pt x="201" y="4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2" grpId="0" animBg="1"/>
      <p:bldP spid="25" grpId="0" animBg="1"/>
      <p:bldP spid="25" grpId="1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Shape"/>
          <p:cNvSpPr/>
          <p:nvPr/>
        </p:nvSpPr>
        <p:spPr>
          <a:xfrm rot="10800000">
            <a:off x="9396335" y="2485836"/>
            <a:ext cx="2654596" cy="1294530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2488" y="775760"/>
            <a:ext cx="31552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latin typeface="+mj-lt"/>
                <a:cs typeface="Segoe UI" panose="020B0502040204020203" pitchFamily="34" charset="0"/>
              </a:rPr>
              <a:t>Our</a:t>
            </a:r>
            <a:r>
              <a:rPr lang="zh-CN" altLang="en-US" sz="6600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altLang="zh-CN" sz="6600" dirty="0">
                <a:latin typeface="+mj-lt"/>
                <a:cs typeface="Segoe UI" panose="020B0502040204020203" pitchFamily="34" charset="0"/>
              </a:rPr>
              <a:t>data</a:t>
            </a:r>
            <a:endParaRPr lang="zh-CN" altLang="en-US" sz="66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KSO_Shape"/>
          <p:cNvSpPr/>
          <p:nvPr/>
        </p:nvSpPr>
        <p:spPr>
          <a:xfrm rot="10800000">
            <a:off x="4916138" y="2217554"/>
            <a:ext cx="3185359" cy="1553361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" name="KSO_Shape"/>
          <p:cNvSpPr/>
          <p:nvPr/>
        </p:nvSpPr>
        <p:spPr>
          <a:xfrm rot="10800000">
            <a:off x="6882238" y="2280297"/>
            <a:ext cx="3056695" cy="1490617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3680" y="1883756"/>
            <a:ext cx="1306420" cy="47830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Year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trend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21880" y="2945922"/>
            <a:ext cx="11974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trend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87741" y="3043806"/>
            <a:ext cx="976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peak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59128" y="3161366"/>
            <a:ext cx="2219838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lowest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point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GB" altLang="zh-CN" sz="3200" dirty="0">
              <a:solidFill>
                <a:schemeClr val="bg1"/>
              </a:solidFill>
            </a:endParaRPr>
          </a:p>
          <a:p>
            <a:endParaRPr lang="en-GB" altLang="zh-CN" dirty="0"/>
          </a:p>
        </p:txBody>
      </p:sp>
      <p:sp>
        <p:nvSpPr>
          <p:cNvPr id="18" name="矩形 17"/>
          <p:cNvSpPr/>
          <p:nvPr/>
        </p:nvSpPr>
        <p:spPr>
          <a:xfrm>
            <a:off x="4555521" y="4400607"/>
            <a:ext cx="25815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+mj-lt"/>
              </a:rPr>
              <a:t>The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number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of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bad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movies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keep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increasing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in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recent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years</a:t>
            </a:r>
            <a:r>
              <a:rPr lang="zh-CN" altLang="en-US" sz="1100" dirty="0">
                <a:latin typeface="+mj-lt"/>
              </a:rPr>
              <a:t> </a:t>
            </a:r>
            <a:endParaRPr lang="zh-CN" altLang="en-US" sz="1100" dirty="0">
              <a:latin typeface="+mj-lt"/>
            </a:endParaRPr>
          </a:p>
        </p:txBody>
      </p:sp>
      <p:sp>
        <p:nvSpPr>
          <p:cNvPr id="20" name="文本框 37"/>
          <p:cNvSpPr txBox="1"/>
          <p:nvPr/>
        </p:nvSpPr>
        <p:spPr>
          <a:xfrm>
            <a:off x="7016534" y="3980367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C404B"/>
                </a:solidFill>
                <a:latin typeface="+mj-lt"/>
              </a:rPr>
              <a:t>2017</a:t>
            </a:r>
            <a:endParaRPr lang="zh-CN" altLang="en-US" sz="1600" b="1" dirty="0">
              <a:solidFill>
                <a:srgbClr val="3C404B"/>
              </a:solidFill>
              <a:latin typeface="+mj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51207" y="4445348"/>
            <a:ext cx="271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+mj-lt"/>
              </a:rPr>
              <a:t>2017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reach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a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peak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point</a:t>
            </a:r>
            <a:endParaRPr lang="zh-CN" altLang="en-US" sz="1100" dirty="0">
              <a:latin typeface="+mj-lt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9716738" y="3977929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C404B"/>
                </a:solidFill>
                <a:latin typeface="+mj-lt"/>
              </a:rPr>
              <a:t>2014</a:t>
            </a:r>
            <a:endParaRPr lang="zh-CN" altLang="en-US" sz="1600" b="1" dirty="0">
              <a:solidFill>
                <a:srgbClr val="3C404B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71658" y="4490464"/>
            <a:ext cx="2718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+mj-lt"/>
              </a:rPr>
              <a:t>2009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&amp;2014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share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the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same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numbers</a:t>
            </a:r>
            <a:endParaRPr lang="zh-CN" altLang="en-US" sz="1100" dirty="0">
              <a:latin typeface="+mj-lt"/>
            </a:endParaRPr>
          </a:p>
        </p:txBody>
      </p:sp>
      <p:graphicFrame>
        <p:nvGraphicFramePr>
          <p:cNvPr id="19" name="图表 18"/>
          <p:cNvGraphicFramePr/>
          <p:nvPr/>
        </p:nvGraphicFramePr>
        <p:xfrm>
          <a:off x="253456" y="2362059"/>
          <a:ext cx="4495800" cy="30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2" name="文本框 37"/>
          <p:cNvSpPr txBox="1"/>
          <p:nvPr/>
        </p:nvSpPr>
        <p:spPr>
          <a:xfrm>
            <a:off x="4857524" y="4013984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C404B"/>
                </a:solidFill>
                <a:latin typeface="+mj-lt"/>
              </a:rPr>
              <a:t>Upside</a:t>
            </a:r>
            <a:r>
              <a:rPr lang="zh-CN" altLang="en-US" sz="1600" b="1" dirty="0">
                <a:solidFill>
                  <a:srgbClr val="3C404B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3C404B"/>
                </a:solidFill>
                <a:latin typeface="+mj-lt"/>
              </a:rPr>
              <a:t>trend</a:t>
            </a:r>
            <a:endParaRPr lang="en-US" altLang="zh-CN" sz="1600" b="1" dirty="0">
              <a:solidFill>
                <a:srgbClr val="3C404B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6" grpId="0" animBg="1"/>
      <p:bldP spid="10" grpId="0"/>
      <p:bldP spid="11" grpId="0"/>
      <p:bldP spid="12" grpId="0"/>
      <p:bldP spid="18" grpId="0"/>
      <p:bldP spid="20" grpId="0"/>
      <p:bldP spid="21" grpId="0"/>
      <p:bldP spid="23" grpId="0"/>
      <p:bldP spid="24" grpId="0"/>
      <p:bldGraphic spid="19" grpId="0">
        <p:bldAsOne/>
      </p:bldGraphic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Shape"/>
          <p:cNvSpPr/>
          <p:nvPr/>
        </p:nvSpPr>
        <p:spPr>
          <a:xfrm rot="10800000">
            <a:off x="9396335" y="2485836"/>
            <a:ext cx="2654596" cy="1294530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2488" y="775760"/>
            <a:ext cx="31552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latin typeface="+mj-lt"/>
                <a:cs typeface="Segoe UI" panose="020B0502040204020203" pitchFamily="34" charset="0"/>
              </a:rPr>
              <a:t>Our</a:t>
            </a:r>
            <a:r>
              <a:rPr lang="zh-CN" altLang="en-US" sz="6600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altLang="zh-CN" sz="6600" dirty="0">
                <a:latin typeface="+mj-lt"/>
                <a:cs typeface="Segoe UI" panose="020B0502040204020203" pitchFamily="34" charset="0"/>
              </a:rPr>
              <a:t>data</a:t>
            </a:r>
            <a:endParaRPr lang="zh-CN" altLang="en-US" sz="66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KSO_Shape"/>
          <p:cNvSpPr/>
          <p:nvPr/>
        </p:nvSpPr>
        <p:spPr>
          <a:xfrm rot="10800000">
            <a:off x="4916138" y="2217554"/>
            <a:ext cx="3185359" cy="1553361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" name="KSO_Shape"/>
          <p:cNvSpPr/>
          <p:nvPr/>
        </p:nvSpPr>
        <p:spPr>
          <a:xfrm rot="10800000">
            <a:off x="6882238" y="2280297"/>
            <a:ext cx="3056695" cy="1490617"/>
          </a:xfrm>
          <a:custGeom>
            <a:avLst/>
            <a:gdLst>
              <a:gd name="connsiteX0" fmla="*/ 0 w 3325370"/>
              <a:gd name="connsiteY0" fmla="*/ 0 h 1637134"/>
              <a:gd name="connsiteX1" fmla="*/ 3325370 w 3325370"/>
              <a:gd name="connsiteY1" fmla="*/ 0 h 1637134"/>
              <a:gd name="connsiteX2" fmla="*/ 3318183 w 3325370"/>
              <a:gd name="connsiteY2" fmla="*/ 142905 h 1637134"/>
              <a:gd name="connsiteX3" fmla="*/ 1673347 w 3325370"/>
              <a:gd name="connsiteY3" fmla="*/ 1637102 h 1637134"/>
              <a:gd name="connsiteX4" fmla="*/ 10229 w 3325370"/>
              <a:gd name="connsiteY4" fmla="*/ 163281 h 163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370" h="1637134">
                <a:moveTo>
                  <a:pt x="0" y="0"/>
                </a:moveTo>
                <a:lnTo>
                  <a:pt x="3325370" y="0"/>
                </a:lnTo>
                <a:lnTo>
                  <a:pt x="3318183" y="142905"/>
                </a:lnTo>
                <a:cubicBezTo>
                  <a:pt x="3233689" y="978328"/>
                  <a:pt x="2530939" y="1631820"/>
                  <a:pt x="1673347" y="1637102"/>
                </a:cubicBezTo>
                <a:cubicBezTo>
                  <a:pt x="815755" y="1642385"/>
                  <a:pt x="105008" y="997600"/>
                  <a:pt x="10229" y="163281"/>
                </a:cubicBezTo>
                <a:close/>
              </a:path>
            </a:pathLst>
          </a:cu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3679" y="1883756"/>
            <a:ext cx="2175023" cy="3337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latin typeface="+mj-lt"/>
              </a:rPr>
              <a:t> 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Genres</a:t>
            </a:r>
            <a:r>
              <a:rPr lang="zh-CN" altLang="en-US" b="1" dirty="0">
                <a:latin typeface="+mj-lt"/>
              </a:rPr>
              <a:t> </a:t>
            </a:r>
            <a:r>
              <a:rPr lang="en-GB" altLang="zh-CN" b="1" dirty="0"/>
              <a:t>Distribution</a:t>
            </a:r>
            <a:endParaRPr lang="en-GB" altLang="zh-CN" b="1" dirty="0"/>
          </a:p>
          <a:p>
            <a:endParaRPr lang="zh-CN" altLang="en-US" b="1" dirty="0"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21880" y="2945922"/>
            <a:ext cx="1422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overall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87741" y="3043806"/>
            <a:ext cx="7432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top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59128" y="3161366"/>
            <a:ext cx="2219838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lowest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point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GB" altLang="zh-CN" sz="3200" dirty="0">
              <a:solidFill>
                <a:schemeClr val="bg1"/>
              </a:solidFill>
            </a:endParaRPr>
          </a:p>
          <a:p>
            <a:endParaRPr lang="en-GB" altLang="zh-CN" dirty="0"/>
          </a:p>
        </p:txBody>
      </p:sp>
      <p:sp>
        <p:nvSpPr>
          <p:cNvPr id="18" name="矩形 17"/>
          <p:cNvSpPr/>
          <p:nvPr/>
        </p:nvSpPr>
        <p:spPr>
          <a:xfrm>
            <a:off x="4555521" y="4400607"/>
            <a:ext cx="258154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+mj-lt"/>
              </a:rPr>
              <a:t>Comedy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,plot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and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action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movies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rank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top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3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in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bad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movies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output</a:t>
            </a:r>
            <a:endParaRPr lang="en-US" altLang="zh-CN" sz="1100" dirty="0">
              <a:latin typeface="+mj-lt"/>
            </a:endParaRPr>
          </a:p>
          <a:p>
            <a:endParaRPr lang="en-US" altLang="zh-CN" sz="1100" dirty="0">
              <a:latin typeface="+mj-lt"/>
            </a:endParaRPr>
          </a:p>
          <a:p>
            <a:r>
              <a:rPr lang="en-US" altLang="zh-CN" sz="1100" dirty="0">
                <a:latin typeface="+mj-lt"/>
              </a:rPr>
              <a:t>Suspense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,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cartoon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and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magic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movies</a:t>
            </a:r>
            <a:r>
              <a:rPr lang="zh-CN" altLang="en-US" sz="1100" dirty="0">
                <a:latin typeface="+mj-lt"/>
              </a:rPr>
              <a:t>  </a:t>
            </a:r>
            <a:r>
              <a:rPr lang="en-US" altLang="zh-CN" sz="1100" dirty="0">
                <a:latin typeface="+mj-lt"/>
              </a:rPr>
              <a:t>are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more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acceptable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by</a:t>
            </a:r>
            <a:r>
              <a:rPr lang="zh-CN" altLang="en-US" sz="1100" dirty="0">
                <a:latin typeface="+mj-lt"/>
              </a:rPr>
              <a:t> </a:t>
            </a:r>
            <a:r>
              <a:rPr lang="en-US" altLang="zh-CN" sz="1100" dirty="0">
                <a:latin typeface="+mj-lt"/>
              </a:rPr>
              <a:t>audience</a:t>
            </a:r>
            <a:endParaRPr lang="zh-CN" altLang="en-US" sz="1100" dirty="0">
              <a:latin typeface="+mj-lt"/>
            </a:endParaRPr>
          </a:p>
        </p:txBody>
      </p:sp>
      <p:sp>
        <p:nvSpPr>
          <p:cNvPr id="20" name="文本框 37"/>
          <p:cNvSpPr txBox="1"/>
          <p:nvPr/>
        </p:nvSpPr>
        <p:spPr>
          <a:xfrm>
            <a:off x="7016534" y="3980367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C404B"/>
                </a:solidFill>
                <a:latin typeface="+mj-lt"/>
              </a:rPr>
              <a:t>comedy</a:t>
            </a:r>
            <a:endParaRPr lang="zh-CN" altLang="en-US" sz="1600" b="1" dirty="0">
              <a:solidFill>
                <a:srgbClr val="3C404B"/>
              </a:solidFill>
              <a:latin typeface="+mj-lt"/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9716738" y="3977929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C404B"/>
                </a:solidFill>
                <a:latin typeface="+mj-lt"/>
              </a:rPr>
              <a:t>suspense</a:t>
            </a:r>
            <a:endParaRPr lang="zh-CN" altLang="en-US" sz="1600" b="1" dirty="0">
              <a:solidFill>
                <a:srgbClr val="3C404B"/>
              </a:solidFill>
              <a:latin typeface="+mj-lt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332062" y="2280297"/>
          <a:ext cx="4498975" cy="3247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016534" y="4452335"/>
            <a:ext cx="245932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1.Human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nature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to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watch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amused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movies</a:t>
            </a:r>
            <a:endParaRPr kumimoji="1" lang="en-US" altLang="zh-CN" sz="1050" dirty="0"/>
          </a:p>
          <a:p>
            <a:r>
              <a:rPr kumimoji="1" lang="en-US" altLang="zh-CN" sz="1050" dirty="0"/>
              <a:t>2.Too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much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production</a:t>
            </a:r>
            <a:endParaRPr kumimoji="1" lang="en-US" altLang="zh-CN" sz="1050" dirty="0"/>
          </a:p>
          <a:p>
            <a:r>
              <a:rPr kumimoji="1" lang="en-US" altLang="zh-CN" sz="1050" dirty="0"/>
              <a:t>3.</a:t>
            </a:r>
            <a:r>
              <a:rPr lang="en-GB" altLang="zh-CN" sz="1050" dirty="0"/>
              <a:t> Low</a:t>
            </a:r>
            <a:r>
              <a:rPr lang="zh-CN" altLang="en-US" sz="1050" dirty="0"/>
              <a:t> </a:t>
            </a:r>
            <a:r>
              <a:rPr lang="en-GB" altLang="zh-CN" sz="1050" dirty="0"/>
              <a:t>threshold</a:t>
            </a:r>
            <a:endParaRPr kumimoji="1" lang="zh-CN" altLang="en-US" sz="1050" dirty="0"/>
          </a:p>
        </p:txBody>
      </p:sp>
      <p:sp>
        <p:nvSpPr>
          <p:cNvPr id="25" name="文本框 37"/>
          <p:cNvSpPr txBox="1"/>
          <p:nvPr/>
        </p:nvSpPr>
        <p:spPr>
          <a:xfrm>
            <a:off x="4888342" y="3977929"/>
            <a:ext cx="201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C404B"/>
                </a:solidFill>
                <a:latin typeface="+mj-lt"/>
              </a:rPr>
              <a:t>distribution</a:t>
            </a:r>
            <a:endParaRPr lang="zh-CN" altLang="en-US" sz="1600" b="1" dirty="0">
              <a:solidFill>
                <a:srgbClr val="3C404B"/>
              </a:solidFill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26256" y="4446446"/>
            <a:ext cx="2583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The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whole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amount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of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suspense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movies</a:t>
            </a:r>
            <a:endParaRPr kumimoji="1" lang="en-US" altLang="zh-CN" sz="1200" dirty="0"/>
          </a:p>
          <a:p>
            <a:r>
              <a:rPr kumimoji="1" lang="zh-CN" altLang="en-US" sz="1200" dirty="0"/>
              <a:t> </a:t>
            </a:r>
            <a:r>
              <a:rPr kumimoji="1" lang="en-US" altLang="zh-CN" sz="1200" dirty="0"/>
              <a:t>production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are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small</a:t>
            </a:r>
            <a:r>
              <a:rPr kumimoji="1" lang="zh-CN" altLang="en-US" sz="1200" dirty="0"/>
              <a:t> 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17576" y="2705725"/>
            <a:ext cx="6155260" cy="1446550"/>
            <a:chOff x="3737676" y="2717801"/>
            <a:chExt cx="6155260" cy="1446550"/>
          </a:xfrm>
        </p:grpSpPr>
        <p:sp>
          <p:nvSpPr>
            <p:cNvPr id="3" name="矩形 2"/>
            <p:cNvSpPr/>
            <p:nvPr/>
          </p:nvSpPr>
          <p:spPr>
            <a:xfrm>
              <a:off x="4735481" y="3071744"/>
              <a:ext cx="5157455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ym typeface="+mn-ea"/>
                </a:rPr>
                <a:t>Bad Movies on IMDb</a:t>
              </a:r>
              <a:endParaRPr lang="en-US" altLang="zh-CN" sz="1600" dirty="0"/>
            </a:p>
            <a:p>
              <a:r>
                <a:rPr lang="en-US" altLang="zh-CN" sz="1600" dirty="0">
                  <a:sym typeface="+mn-ea"/>
                </a:rPr>
                <a:t>Trust me, Chinese movies are not the worst</a:t>
              </a:r>
              <a:endParaRPr lang="en-US" altLang="zh-CN" sz="1600" dirty="0"/>
            </a:p>
          </p:txBody>
        </p:sp>
        <p:sp>
          <p:nvSpPr>
            <p:cNvPr id="4" name="TextBox 18"/>
            <p:cNvSpPr txBox="1"/>
            <p:nvPr/>
          </p:nvSpPr>
          <p:spPr>
            <a:xfrm>
              <a:off x="3868235" y="2979411"/>
              <a:ext cx="17344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5400">
                  <a:solidFill>
                    <a:sysClr val="windowText" lastClr="000000"/>
                  </a:solidFill>
                </a:rPr>
                <a:t>|</a:t>
              </a:r>
              <a:endParaRPr lang="zh-CN" alt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3737676" y="2717801"/>
              <a:ext cx="173449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>
                  <a:solidFill>
                    <a:sysClr val="windowText" lastClr="000000"/>
                  </a:solidFill>
                </a:rPr>
                <a:t>3</a:t>
              </a:r>
              <a:endParaRPr lang="zh-CN" altLang="en-US" sz="88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TextBox 18"/>
          <p:cNvSpPr txBox="1"/>
          <p:nvPr/>
        </p:nvSpPr>
        <p:spPr>
          <a:xfrm>
            <a:off x="481115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zh-CN" altLang="en-US" sz="8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4838065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ABOUT IMDB</a:t>
            </a:r>
            <a:endParaRPr lang="en-US" sz="6600" dirty="0"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5818" y="3062298"/>
            <a:ext cx="3961066" cy="24054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3644" y="1999680"/>
            <a:ext cx="1241036" cy="3216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   IMDb is</a:t>
            </a:r>
            <a:endParaRPr lang="en-US" sz="1800" b="1" dirty="0"/>
          </a:p>
        </p:txBody>
      </p:sp>
      <p:sp>
        <p:nvSpPr>
          <p:cNvPr id="7" name="矩形 6"/>
          <p:cNvSpPr/>
          <p:nvPr/>
        </p:nvSpPr>
        <p:spPr>
          <a:xfrm>
            <a:off x="1258570" y="2359660"/>
            <a:ext cx="47472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Internet Movie Database(IMDb)</a:t>
            </a:r>
            <a:endParaRPr lang="en-US" altLang="zh-CN" dirty="0"/>
          </a:p>
          <a:p>
            <a:r>
              <a:rPr lang="en-US" altLang="zh-CN" dirty="0"/>
              <a:t>The world's largest movie database </a:t>
            </a:r>
            <a:endParaRPr lang="en-US" altLang="zh-CN" dirty="0"/>
          </a:p>
        </p:txBody>
      </p:sp>
      <p:sp>
        <p:nvSpPr>
          <p:cNvPr id="14" name="文本框 37"/>
          <p:cNvSpPr txBox="1"/>
          <p:nvPr/>
        </p:nvSpPr>
        <p:spPr>
          <a:xfrm>
            <a:off x="7107925" y="2308245"/>
            <a:ext cx="20137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444444"/>
                </a:solidFill>
                <a:latin typeface="+mj-lt"/>
              </a:rPr>
              <a:t>28 years history</a:t>
            </a:r>
            <a:endParaRPr lang="en-US" altLang="zh-CN" sz="1600" b="1" dirty="0">
              <a:solidFill>
                <a:srgbClr val="444444"/>
              </a:solidFill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07925" y="2558923"/>
            <a:ext cx="407196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444444"/>
                </a:solidFill>
              </a:rPr>
              <a:t>Launched in 1990 and has been a subsidiary of Amazon.com since 1998.</a:t>
            </a:r>
            <a:endParaRPr lang="en-US" sz="1600" dirty="0">
              <a:solidFill>
                <a:srgbClr val="444444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39181" y="2231301"/>
            <a:ext cx="1442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37"/>
          <p:cNvSpPr txBox="1"/>
          <p:nvPr/>
        </p:nvSpPr>
        <p:spPr>
          <a:xfrm>
            <a:off x="7107925" y="3142379"/>
            <a:ext cx="201378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44444"/>
                </a:solidFill>
                <a:sym typeface="+mn-ea"/>
              </a:rPr>
              <a:t>250 million items</a:t>
            </a:r>
            <a:endParaRPr lang="zh-CN" altLang="en-US" sz="1600" b="1" dirty="0">
              <a:solidFill>
                <a:srgbClr val="444444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07925" y="3393057"/>
            <a:ext cx="407196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444444"/>
                </a:solidFill>
              </a:rPr>
              <a:t>A searchable database of more than 250 million data items.</a:t>
            </a:r>
            <a:endParaRPr lang="en-US" sz="1600" dirty="0">
              <a:solidFill>
                <a:srgbClr val="444444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39181" y="3061625"/>
            <a:ext cx="1442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FC000"/>
                </a:solidFill>
              </a:rPr>
              <a:t>250</a:t>
            </a:r>
            <a:endParaRPr lang="en-US" altLang="zh-CN" sz="4800" b="1" dirty="0">
              <a:solidFill>
                <a:srgbClr val="FFC000"/>
              </a:solidFill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7108190" y="3976370"/>
            <a:ext cx="47339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444444"/>
                </a:solidFill>
                <a:latin typeface="+mj-lt"/>
              </a:rPr>
              <a:t>4 million movies, TV and entertainment programs </a:t>
            </a:r>
            <a:endParaRPr lang="en-US" altLang="zh-CN" sz="1600" b="1" dirty="0">
              <a:solidFill>
                <a:srgbClr val="444444"/>
              </a:solidFill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07925" y="4231001"/>
            <a:ext cx="407196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444444"/>
                </a:solidFill>
              </a:rPr>
              <a:t>The world's most popular and authoritative source for movie, TV and celebrity content.</a:t>
            </a:r>
            <a:endParaRPr lang="en-US" sz="1600" dirty="0">
              <a:solidFill>
                <a:srgbClr val="444444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39181" y="3899569"/>
            <a:ext cx="1442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70C0"/>
                </a:solidFill>
              </a:rPr>
              <a:t>4</a:t>
            </a:r>
            <a:endParaRPr lang="en-US" altLang="zh-CN" sz="4800" b="1" dirty="0">
              <a:solidFill>
                <a:srgbClr val="0070C0"/>
              </a:solidFill>
            </a:endParaRPr>
          </a:p>
        </p:txBody>
      </p:sp>
      <p:sp>
        <p:nvSpPr>
          <p:cNvPr id="31" name="文本框 37"/>
          <p:cNvSpPr txBox="1"/>
          <p:nvPr/>
        </p:nvSpPr>
        <p:spPr>
          <a:xfrm>
            <a:off x="7108190" y="4810760"/>
            <a:ext cx="3400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44444"/>
                </a:solidFill>
                <a:sym typeface="+mn-ea"/>
              </a:rPr>
              <a:t>8 million cast and crew members</a:t>
            </a:r>
            <a:r>
              <a:rPr lang="en-US" sz="1600" dirty="0">
                <a:solidFill>
                  <a:srgbClr val="444444"/>
                </a:solidFill>
                <a:sym typeface="+mn-ea"/>
              </a:rPr>
              <a:t> </a:t>
            </a:r>
            <a:endParaRPr lang="zh-CN" altLang="en-US" sz="1600" dirty="0">
              <a:solidFill>
                <a:srgbClr val="444444"/>
              </a:solidFill>
              <a:latin typeface="+mj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107925" y="5065134"/>
            <a:ext cx="407196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444444"/>
                </a:solidFill>
              </a:rPr>
              <a:t>Including directors, writers, actors and other staff.</a:t>
            </a:r>
            <a:endParaRPr lang="en-US" sz="1600" dirty="0">
              <a:solidFill>
                <a:srgbClr val="444444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739181" y="4733702"/>
            <a:ext cx="14427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B050"/>
                </a:solidFill>
              </a:rPr>
              <a:t>8</a:t>
            </a:r>
            <a:endParaRPr lang="en-US" sz="4800" b="1" dirty="0">
              <a:solidFill>
                <a:srgbClr val="00B050"/>
              </a:solidFill>
            </a:endParaRPr>
          </a:p>
        </p:txBody>
      </p:sp>
      <p:pic>
        <p:nvPicPr>
          <p:cNvPr id="8" name="图片 7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3030220"/>
            <a:ext cx="3961130" cy="24377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4838065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ABOUT IMDB</a:t>
            </a:r>
            <a:endParaRPr lang="en-US" sz="6600" dirty="0"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5818" y="3062298"/>
            <a:ext cx="3961066" cy="24054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3644" y="1999680"/>
            <a:ext cx="1241036" cy="3216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   IMDb is</a:t>
            </a:r>
            <a:endParaRPr lang="en-US" sz="1800" b="1" dirty="0"/>
          </a:p>
        </p:txBody>
      </p:sp>
      <p:sp>
        <p:nvSpPr>
          <p:cNvPr id="7" name="矩形 6"/>
          <p:cNvSpPr/>
          <p:nvPr/>
        </p:nvSpPr>
        <p:spPr>
          <a:xfrm>
            <a:off x="1258570" y="2359660"/>
            <a:ext cx="47472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Internet Movie Database(IMDb)</a:t>
            </a:r>
            <a:endParaRPr lang="en-US" altLang="zh-CN" dirty="0"/>
          </a:p>
          <a:p>
            <a:r>
              <a:rPr lang="en-US" altLang="zh-CN" dirty="0"/>
              <a:t>The world's largest movie database </a:t>
            </a:r>
            <a:endParaRPr lang="en-US" altLang="zh-CN" dirty="0"/>
          </a:p>
        </p:txBody>
      </p:sp>
      <p:sp>
        <p:nvSpPr>
          <p:cNvPr id="24" name="矩形 23"/>
          <p:cNvSpPr/>
          <p:nvPr/>
        </p:nvSpPr>
        <p:spPr>
          <a:xfrm>
            <a:off x="5807075" y="1683385"/>
            <a:ext cx="536257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444444"/>
              </a:solidFill>
            </a:endParaRPr>
          </a:p>
          <a:p>
            <a:r>
              <a:rPr lang="en-US" sz="1600" dirty="0">
                <a:solidFill>
                  <a:srgbClr val="444444"/>
                </a:solidFill>
              </a:rPr>
              <a:t>The formula for calculating the Top Rated 250 Titles gives a true Bayesian estimate (贝叶斯估计方法):</a:t>
            </a:r>
            <a:endParaRPr lang="en-US" sz="1600" dirty="0">
              <a:solidFill>
                <a:srgbClr val="444444"/>
              </a:solidFill>
            </a:endParaRPr>
          </a:p>
          <a:p>
            <a:endParaRPr lang="en-US" sz="2400" b="1" dirty="0">
              <a:solidFill>
                <a:srgbClr val="444444"/>
              </a:solidFill>
            </a:endParaRPr>
          </a:p>
          <a:p>
            <a:r>
              <a:rPr lang="en-US" sz="2400" b="1" dirty="0">
                <a:solidFill>
                  <a:srgbClr val="444444"/>
                </a:solidFill>
              </a:rPr>
              <a:t>weightedrating(WR)</a:t>
            </a:r>
            <a:endParaRPr lang="en-US" sz="2400" b="1" dirty="0">
              <a:solidFill>
                <a:srgbClr val="444444"/>
              </a:solidFill>
            </a:endParaRPr>
          </a:p>
          <a:p>
            <a:r>
              <a:rPr lang="en-US" sz="3200" b="1" dirty="0">
                <a:solidFill>
                  <a:srgbClr val="444444"/>
                </a:solidFill>
              </a:rPr>
              <a:t>=(v÷(v+m))×R+(m÷(v+m))×C</a:t>
            </a:r>
            <a:endParaRPr lang="en-US" sz="1600" dirty="0">
              <a:solidFill>
                <a:srgbClr val="444444"/>
              </a:solidFill>
            </a:endParaRPr>
          </a:p>
          <a:p>
            <a:endParaRPr lang="en-US" sz="1600" dirty="0">
              <a:solidFill>
                <a:srgbClr val="444444"/>
              </a:solidFill>
            </a:endParaRPr>
          </a:p>
          <a:p>
            <a:r>
              <a:rPr lang="en-US" sz="1600" b="1" dirty="0">
                <a:solidFill>
                  <a:srgbClr val="444444"/>
                </a:solidFill>
              </a:rPr>
              <a:t>R =</a:t>
            </a:r>
            <a:r>
              <a:rPr lang="en-US" sz="1600" dirty="0">
                <a:solidFill>
                  <a:srgbClr val="444444"/>
                </a:solidFill>
              </a:rPr>
              <a:t> average for the movie (mean) = (Rating)</a:t>
            </a:r>
            <a:endParaRPr lang="en-US" sz="1600" dirty="0">
              <a:solidFill>
                <a:srgbClr val="444444"/>
              </a:solidFill>
            </a:endParaRPr>
          </a:p>
          <a:p>
            <a:r>
              <a:rPr lang="en-US" sz="1600" b="1" dirty="0">
                <a:solidFill>
                  <a:srgbClr val="444444"/>
                </a:solidFill>
              </a:rPr>
              <a:t>v = </a:t>
            </a:r>
            <a:r>
              <a:rPr lang="en-US" sz="1600" dirty="0">
                <a:solidFill>
                  <a:srgbClr val="444444"/>
                </a:solidFill>
              </a:rPr>
              <a:t>number of votes for the movie = (votes)</a:t>
            </a:r>
            <a:endParaRPr lang="en-US" sz="1600" dirty="0">
              <a:solidFill>
                <a:srgbClr val="444444"/>
              </a:solidFill>
            </a:endParaRPr>
          </a:p>
          <a:p>
            <a:r>
              <a:rPr lang="en-US" sz="1600" b="1" dirty="0">
                <a:solidFill>
                  <a:srgbClr val="444444"/>
                </a:solidFill>
              </a:rPr>
              <a:t>m =</a:t>
            </a:r>
            <a:r>
              <a:rPr lang="en-US" sz="1600" dirty="0">
                <a:solidFill>
                  <a:srgbClr val="444444"/>
                </a:solidFill>
              </a:rPr>
              <a:t> minimum votes required to be listed in the Top 250 </a:t>
            </a:r>
            <a:endParaRPr lang="en-US" sz="1600" dirty="0">
              <a:solidFill>
                <a:srgbClr val="444444"/>
              </a:solidFill>
            </a:endParaRPr>
          </a:p>
          <a:p>
            <a:r>
              <a:rPr lang="en-US" sz="1600" b="1" dirty="0">
                <a:solidFill>
                  <a:srgbClr val="444444"/>
                </a:solidFill>
              </a:rPr>
              <a:t>C = </a:t>
            </a:r>
            <a:r>
              <a:rPr lang="en-US" sz="1600" dirty="0">
                <a:solidFill>
                  <a:srgbClr val="444444"/>
                </a:solidFill>
              </a:rPr>
              <a:t>the mean vote across the whole report</a:t>
            </a:r>
            <a:endParaRPr lang="en-US" sz="1600" dirty="0">
              <a:solidFill>
                <a:srgbClr val="444444"/>
              </a:solidFill>
            </a:endParaRPr>
          </a:p>
          <a:p>
            <a:endParaRPr lang="en-US" sz="1600" dirty="0">
              <a:solidFill>
                <a:srgbClr val="444444"/>
              </a:solidFill>
            </a:endParaRPr>
          </a:p>
          <a:p>
            <a:r>
              <a:rPr lang="en-US" sz="1600" dirty="0">
                <a:solidFill>
                  <a:srgbClr val="444444"/>
                </a:solidFill>
              </a:rPr>
              <a:t>For the Top 250, only votes from regular voters are considered.</a:t>
            </a:r>
            <a:endParaRPr lang="en-US" sz="1600" dirty="0">
              <a:solidFill>
                <a:srgbClr val="444444"/>
              </a:solidFill>
            </a:endParaRPr>
          </a:p>
        </p:txBody>
      </p:sp>
      <p:pic>
        <p:nvPicPr>
          <p:cNvPr id="8" name="图片 7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3030220"/>
            <a:ext cx="3961130" cy="24377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87" y="2173888"/>
            <a:ext cx="2301972" cy="16163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0" y="2173888"/>
            <a:ext cx="2301973" cy="16163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10" y="3862667"/>
            <a:ext cx="2301972" cy="16067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52" y="3862667"/>
            <a:ext cx="2301972" cy="16067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7114" y="794098"/>
            <a:ext cx="466852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66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DATA RANGE</a:t>
            </a:r>
            <a:endParaRPr lang="en-US" sz="6600" dirty="0"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388953" y="2173888"/>
            <a:ext cx="2301972" cy="1626007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29309" y="2173888"/>
            <a:ext cx="2301972" cy="162600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Years</a:t>
            </a:r>
            <a:endParaRPr lang="en-US" sz="5400" b="1" dirty="0"/>
          </a:p>
        </p:txBody>
      </p:sp>
      <p:sp>
        <p:nvSpPr>
          <p:cNvPr id="6" name="矩形 5"/>
          <p:cNvSpPr/>
          <p:nvPr/>
        </p:nvSpPr>
        <p:spPr>
          <a:xfrm>
            <a:off x="3759131" y="3853635"/>
            <a:ext cx="2301972" cy="162600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499488" y="3863893"/>
            <a:ext cx="2301972" cy="1626007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6"/>
          <p:cNvSpPr txBox="1"/>
          <p:nvPr/>
        </p:nvSpPr>
        <p:spPr>
          <a:xfrm>
            <a:off x="1784985" y="2526030"/>
            <a:ext cx="1509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Rate</a:t>
            </a:r>
            <a:endParaRPr lang="en-US" sz="28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05575" y="4092601"/>
            <a:ext cx="2009081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</a:rPr>
              <a:t>1 - 4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Below the median</a:t>
            </a:r>
            <a:endParaRPr lang="en-US" altLang="zh-CN" sz="54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529095" y="4139189"/>
            <a:ext cx="224275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en-US" altLang="zh-CN" sz="3200" b="1" dirty="0"/>
              <a:t>2013-2017</a:t>
            </a:r>
            <a:endParaRPr lang="en-US" altLang="zh-CN" sz="5400" dirty="0"/>
          </a:p>
          <a:p>
            <a:pPr indent="0" algn="ctr">
              <a:buFont typeface="Wingdings" panose="05000000000000000000" pitchFamily="2" charset="2"/>
              <a:buNone/>
            </a:pPr>
            <a:r>
              <a:rPr lang="en-US" altLang="zh-CN" sz="1600" dirty="0"/>
              <a:t>Same period</a:t>
            </a:r>
            <a:endParaRPr lang="en-US" altLang="zh-CN" sz="1600" dirty="0"/>
          </a:p>
          <a:p>
            <a:pPr indent="0" algn="ctr">
              <a:buFont typeface="Wingdings" panose="05000000000000000000" pitchFamily="2" charset="2"/>
              <a:buNone/>
            </a:pPr>
            <a:r>
              <a:rPr lang="en-US" altLang="zh-CN" sz="1600" dirty="0"/>
              <a:t>compared to Douban</a:t>
            </a:r>
            <a:endParaRPr lang="en-US" altLang="zh-CN" sz="1600" dirty="0"/>
          </a:p>
        </p:txBody>
      </p:sp>
      <p:pic>
        <p:nvPicPr>
          <p:cNvPr id="8" name="图片 7" descr="QQ截图201811280726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0" y="2174240"/>
            <a:ext cx="2301875" cy="1626235"/>
          </a:xfrm>
          <a:prstGeom prst="rect">
            <a:avLst/>
          </a:prstGeom>
        </p:spPr>
      </p:pic>
      <p:pic>
        <p:nvPicPr>
          <p:cNvPr id="9" name="图片 8" descr="QQ截图201811280727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745" y="3862705"/>
            <a:ext cx="2301875" cy="1607185"/>
          </a:xfrm>
          <a:prstGeom prst="rect">
            <a:avLst/>
          </a:prstGeom>
        </p:spPr>
      </p:pic>
      <p:pic>
        <p:nvPicPr>
          <p:cNvPr id="10" name="图片 9" descr="5ab5c9ea15ce36d3f8419d723bf33a87e950b12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020" y="3863975"/>
            <a:ext cx="2301875" cy="1604645"/>
          </a:xfrm>
          <a:prstGeom prst="rect">
            <a:avLst/>
          </a:prstGeom>
        </p:spPr>
      </p:pic>
      <p:pic>
        <p:nvPicPr>
          <p:cNvPr id="12" name="图片 11" descr="QQ截图201811280742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9475" y="2174240"/>
            <a:ext cx="2301240" cy="16268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380746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OUR DATA</a:t>
            </a:r>
            <a:endParaRPr lang="en-US" sz="6600" dirty="0"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926268" y="2105312"/>
            <a:ext cx="1989329" cy="3578277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1968500" y="3150235"/>
            <a:ext cx="1946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latin typeface="+mj-lt"/>
              </a:rPr>
              <a:t>Data Collection</a:t>
            </a:r>
            <a:endParaRPr lang="en-US" sz="2000" dirty="0">
              <a:latin typeface="+mj-lt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1925716" y="247314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>
                <a:latin typeface="+mj-lt"/>
              </a:rPr>
              <a:t>1</a:t>
            </a:r>
            <a:endParaRPr lang="zh-CN" altLang="en-US" sz="4000" dirty="0"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68261" y="3548979"/>
            <a:ext cx="1806023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Range Setting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  1) Rate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  2) Years</a:t>
            </a:r>
            <a:endParaRPr lang="en-US" altLang="zh-CN" sz="1600" b="1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Select All Genres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+mj-lt"/>
              </a:rPr>
              <a:t>· </a:t>
            </a: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Web Scraping</a:t>
            </a:r>
            <a:endParaRPr lang="en-US" altLang="zh-CN" sz="1600" dirty="0">
              <a:solidFill>
                <a:schemeClr val="bg1"/>
              </a:solidFill>
              <a:latin typeface="+mj-lt"/>
            </a:endParaRPr>
          </a:p>
          <a:p>
            <a:endParaRPr lang="en-US" altLang="zh-CN" sz="16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Hardest</a:t>
            </a:r>
            <a:endParaRPr lang="en-US" altLang="zh-CN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00542" y="2105312"/>
            <a:ext cx="1989329" cy="35782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100320" y="3150235"/>
            <a:ext cx="2101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latin typeface="+mj-lt"/>
              </a:rPr>
              <a:t>Data Processing</a:t>
            </a:r>
            <a:endParaRPr lang="en-US" sz="2000" dirty="0">
              <a:latin typeface="+mj-lt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5100625" y="247314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>
                <a:latin typeface="+mj-lt"/>
              </a:rPr>
              <a:t>2</a:t>
            </a:r>
            <a:endParaRPr lang="zh-CN" altLang="en-US" sz="4000" dirty="0"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00320" y="3549015"/>
            <a:ext cx="232664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500" dirty="0">
                <a:solidFill>
                  <a:schemeClr val="bg1"/>
                </a:solidFill>
                <a:latin typeface="+mj-lt"/>
                <a:sym typeface="+mn-ea"/>
              </a:rPr>
              <a:t>Merge Files</a:t>
            </a:r>
            <a:endParaRPr lang="en-US" altLang="zh-CN" sz="1500" b="1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5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500" dirty="0">
                <a:solidFill>
                  <a:schemeClr val="bg1"/>
                </a:solidFill>
                <a:latin typeface="+mj-lt"/>
                <a:sym typeface="+mn-ea"/>
              </a:rPr>
              <a:t>Remove Duplicates</a:t>
            </a:r>
            <a:endParaRPr lang="en-US" altLang="zh-CN" sz="15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5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500" dirty="0">
                <a:solidFill>
                  <a:schemeClr val="bg1"/>
                </a:solidFill>
                <a:latin typeface="+mj-lt"/>
                <a:sym typeface="+mn-ea"/>
              </a:rPr>
              <a:t>High-frequency Word</a:t>
            </a:r>
            <a:endParaRPr lang="en-US" altLang="zh-CN" sz="15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5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500" dirty="0">
                <a:solidFill>
                  <a:schemeClr val="bg1"/>
                </a:solidFill>
                <a:latin typeface="+mj-lt"/>
                <a:sym typeface="+mn-ea"/>
              </a:rPr>
              <a:t>Arrange Data in Order</a:t>
            </a:r>
            <a:endParaRPr lang="en-US" altLang="zh-CN" sz="1500" dirty="0">
              <a:solidFill>
                <a:schemeClr val="bg1"/>
              </a:solidFill>
              <a:latin typeface="+mj-lt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74816" y="2105312"/>
            <a:ext cx="1989329" cy="3578277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8317234" y="3150479"/>
            <a:ext cx="19469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000" dirty="0">
                <a:latin typeface="+mj-lt"/>
              </a:rPr>
              <a:t>Visualization</a:t>
            </a:r>
            <a:endParaRPr lang="en-US" altLang="zh-CN" sz="2000" dirty="0">
              <a:latin typeface="+mj-lt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8274899" y="2472506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>
                <a:latin typeface="+mj-lt"/>
              </a:rPr>
              <a:t>3</a:t>
            </a:r>
            <a:endParaRPr lang="zh-CN" altLang="en-US" sz="4000" dirty="0">
              <a:latin typeface="+mj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17444" y="3548979"/>
            <a:ext cx="1806023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· By Python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· By Excel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Other Tools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675640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WORST IN WORLD </a:t>
            </a:r>
            <a:endParaRPr lang="zh-CN" altLang="en-US" sz="6600" dirty="0"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/>
          <p:cNvGraphicFramePr/>
          <p:nvPr/>
        </p:nvGraphicFramePr>
        <p:xfrm>
          <a:off x="4857750" y="1727835"/>
          <a:ext cx="5567045" cy="364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570230" y="2129790"/>
          <a:ext cx="4112895" cy="2598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3915425" y="2186797"/>
            <a:ext cx="0" cy="3081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746760" y="4892675"/>
            <a:ext cx="3104515" cy="828675"/>
            <a:chOff x="1069856" y="4647805"/>
            <a:chExt cx="2785292" cy="828675"/>
          </a:xfrm>
        </p:grpSpPr>
        <p:sp>
          <p:nvSpPr>
            <p:cNvPr id="16" name="文本框 37"/>
            <p:cNvSpPr txBox="1"/>
            <p:nvPr/>
          </p:nvSpPr>
          <p:spPr>
            <a:xfrm>
              <a:off x="1069856" y="4647805"/>
              <a:ext cx="23679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2969 BAD MOVIES</a:t>
              </a:r>
              <a:endParaRPr lang="en-US" sz="1600" b="1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49012" y="4954510"/>
              <a:ext cx="2506136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400" dirty="0">
                  <a:sym typeface="+mn-ea"/>
                </a:rPr>
                <a:t>Other Counrties: 2846</a:t>
              </a:r>
              <a:endParaRPr lang="en-US" altLang="zh-CN" sz="1400" dirty="0"/>
            </a:p>
            <a:p>
              <a:pPr algn="l"/>
              <a:r>
                <a:rPr lang="en-US" altLang="zh-CN" sz="1400" dirty="0"/>
                <a:t>China: 123 (including HK&amp;TW)</a:t>
              </a:r>
              <a:endParaRPr lang="en-US" altLang="zh-CN" sz="1400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5196205" y="5414645"/>
            <a:ext cx="4890135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1400" dirty="0"/>
              <a:t>Believe it or not, perfomance of Chinese movies is not the worst.</a:t>
            </a:r>
            <a:endParaRPr lang="en-US" altLang="zh-CN" sz="1400" dirty="0"/>
          </a:p>
        </p:txBody>
      </p:sp>
      <p:sp>
        <p:nvSpPr>
          <p:cNvPr id="12" name="矩形 11"/>
          <p:cNvSpPr/>
          <p:nvPr/>
        </p:nvSpPr>
        <p:spPr>
          <a:xfrm rot="21060000">
            <a:off x="6292215" y="1717675"/>
            <a:ext cx="4987290" cy="156845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9600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charset="0"/>
                <a:cs typeface="Verdana" panose="020B0604030504040204" charset="0"/>
              </a:rPr>
              <a:t>WHY?</a:t>
            </a:r>
            <a:endParaRPr lang="en-US" altLang="zh-CN" sz="96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Verdana" panose="020B0604030504040204" charset="0"/>
              <a:cs typeface="Verdana" panose="020B060403050404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526034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5-YEAR TREND</a:t>
            </a:r>
            <a:endParaRPr lang="zh-CN" altLang="en-US" sz="6600" dirty="0"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/>
          <p:cNvGraphicFramePr/>
          <p:nvPr/>
        </p:nvGraphicFramePr>
        <p:xfrm>
          <a:off x="1733550" y="2122805"/>
          <a:ext cx="8206740" cy="3251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6151880" y="1080770"/>
            <a:ext cx="5207000" cy="820420"/>
            <a:chOff x="2437" y="3637"/>
            <a:chExt cx="8849" cy="1292"/>
          </a:xfrm>
        </p:grpSpPr>
        <p:sp>
          <p:nvSpPr>
            <p:cNvPr id="6" name="矩形 5"/>
            <p:cNvSpPr/>
            <p:nvPr/>
          </p:nvSpPr>
          <p:spPr>
            <a:xfrm>
              <a:off x="2437" y="4204"/>
              <a:ext cx="4309" cy="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Can we say that Chinese movies perform better than before?</a:t>
              </a:r>
              <a:endParaRPr lang="en-US" sz="1200" dirty="0"/>
            </a:p>
          </p:txBody>
        </p:sp>
        <p:sp>
          <p:nvSpPr>
            <p:cNvPr id="7" name="文本框 37"/>
            <p:cNvSpPr txBox="1"/>
            <p:nvPr/>
          </p:nvSpPr>
          <p:spPr>
            <a:xfrm>
              <a:off x="2437" y="3637"/>
              <a:ext cx="1865" cy="47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200" dirty="0" smtClean="0"/>
                <a:t>CHINA</a:t>
              </a:r>
              <a:endParaRPr lang="en-US" altLang="zh-CN" sz="1200" dirty="0" smtClean="0"/>
            </a:p>
          </p:txBody>
        </p:sp>
        <p:sp>
          <p:nvSpPr>
            <p:cNvPr id="8" name="矩形 7"/>
            <p:cNvSpPr/>
            <p:nvPr/>
          </p:nvSpPr>
          <p:spPr>
            <a:xfrm>
              <a:off x="7016" y="4204"/>
              <a:ext cx="4270" cy="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overall rise in the total number. </a:t>
              </a:r>
              <a:endParaRPr lang="en-US" sz="1200" dirty="0"/>
            </a:p>
          </p:txBody>
        </p:sp>
        <p:sp>
          <p:nvSpPr>
            <p:cNvPr id="9" name="文本框 37"/>
            <p:cNvSpPr txBox="1"/>
            <p:nvPr/>
          </p:nvSpPr>
          <p:spPr>
            <a:xfrm>
              <a:off x="7016" y="3637"/>
              <a:ext cx="2045" cy="47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 smtClean="0"/>
                <a:t>ALL COUNTRIES</a:t>
              </a:r>
              <a:endParaRPr lang="en-US" sz="1200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4530725" y="5374640"/>
            <a:ext cx="3032760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1400" b="1" dirty="0"/>
              <a:t>Bad Movies Released in Recent 5 Years</a:t>
            </a:r>
            <a:endParaRPr lang="en-US" altLang="zh-CN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12327" y="1271098"/>
            <a:ext cx="417646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Background</a:t>
            </a:r>
            <a:endParaRPr lang="en-US" altLang="zh-CN" sz="2800" b="1" dirty="0"/>
          </a:p>
          <a:p>
            <a:r>
              <a:rPr lang="en-US" altLang="zh-CN" sz="1600" dirty="0"/>
              <a:t>Why we do the research on Douban&amp;IMDb</a:t>
            </a:r>
            <a:r>
              <a:rPr lang="en-US" altLang="zh-CN" sz="1600" b="1" dirty="0"/>
              <a:t> </a:t>
            </a:r>
            <a:endParaRPr lang="en-US" altLang="zh-CN" sz="1600" b="1" dirty="0"/>
          </a:p>
        </p:txBody>
      </p:sp>
      <p:sp>
        <p:nvSpPr>
          <p:cNvPr id="12" name="TextBox 18"/>
          <p:cNvSpPr txBox="1"/>
          <p:nvPr/>
        </p:nvSpPr>
        <p:spPr>
          <a:xfrm>
            <a:off x="5845080" y="1178765"/>
            <a:ext cx="1734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800">
                <a:solidFill>
                  <a:sysClr val="windowText" lastClr="000000"/>
                </a:solidFill>
              </a:rPr>
              <a:t>|</a:t>
            </a:r>
            <a:endParaRPr lang="zh-CN" altLang="en-US" sz="4800" dirty="0">
              <a:solidFill>
                <a:sysClr val="windowText" lastClr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12327" y="2494256"/>
            <a:ext cx="417646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Bad Movies on Douban</a:t>
            </a:r>
            <a:endParaRPr lang="en-US" altLang="zh-CN" sz="1600" dirty="0"/>
          </a:p>
          <a:p>
            <a:r>
              <a:rPr lang="en-US" altLang="zh-CN" sz="1600" dirty="0"/>
              <a:t>Perhaps beyond your imagination</a:t>
            </a:r>
            <a:endParaRPr lang="en-US" altLang="zh-CN" sz="1600" dirty="0"/>
          </a:p>
          <a:p>
            <a:endParaRPr lang="en-US" altLang="zh-CN" sz="1600" dirty="0"/>
          </a:p>
        </p:txBody>
      </p:sp>
      <p:sp>
        <p:nvSpPr>
          <p:cNvPr id="22" name="TextBox 18"/>
          <p:cNvSpPr txBox="1"/>
          <p:nvPr/>
        </p:nvSpPr>
        <p:spPr>
          <a:xfrm>
            <a:off x="5845080" y="2401923"/>
            <a:ext cx="1734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800">
                <a:solidFill>
                  <a:sysClr val="windowText" lastClr="000000"/>
                </a:solidFill>
              </a:rPr>
              <a:t>|</a:t>
            </a:r>
            <a:endParaRPr lang="zh-CN" altLang="en-US" sz="4800" dirty="0">
              <a:solidFill>
                <a:sysClr val="windowText" lastClr="00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12327" y="3688204"/>
            <a:ext cx="417646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Bad Movies on IMDb</a:t>
            </a:r>
            <a:endParaRPr lang="en-US" altLang="zh-CN" sz="1600" dirty="0"/>
          </a:p>
          <a:p>
            <a:r>
              <a:rPr lang="en-US" altLang="zh-CN" sz="1600" dirty="0"/>
              <a:t>Trust me, Chinese movies are not the worst</a:t>
            </a:r>
            <a:endParaRPr lang="en-US" altLang="zh-CN" sz="1600" dirty="0"/>
          </a:p>
        </p:txBody>
      </p:sp>
      <p:sp>
        <p:nvSpPr>
          <p:cNvPr id="27" name="TextBox 18"/>
          <p:cNvSpPr txBox="1"/>
          <p:nvPr/>
        </p:nvSpPr>
        <p:spPr>
          <a:xfrm>
            <a:off x="5845080" y="3625081"/>
            <a:ext cx="1734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800">
                <a:solidFill>
                  <a:sysClr val="windowText" lastClr="000000"/>
                </a:solidFill>
              </a:rPr>
              <a:t>|</a:t>
            </a:r>
            <a:endParaRPr lang="zh-CN" altLang="en-US" sz="4800" dirty="0">
              <a:solidFill>
                <a:sysClr val="windowText" lastClr="0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12327" y="4940572"/>
            <a:ext cx="4176464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Conclusion</a:t>
            </a:r>
            <a:endParaRPr lang="en-US" altLang="zh-CN" sz="1600" dirty="0"/>
          </a:p>
          <a:p>
            <a:r>
              <a:rPr lang="en-US" altLang="zh-CN" sz="1600" dirty="0">
                <a:sym typeface="+mn-ea"/>
              </a:rPr>
              <a:t>A long way to go, f</a:t>
            </a:r>
            <a:r>
              <a:rPr lang="en-US" altLang="zh-CN" sz="1600" dirty="0"/>
              <a:t>or Chinese movie industry</a:t>
            </a:r>
            <a:endParaRPr lang="en-US" altLang="zh-CN" sz="1600" dirty="0"/>
          </a:p>
        </p:txBody>
      </p:sp>
      <p:sp>
        <p:nvSpPr>
          <p:cNvPr id="32" name="TextBox 18"/>
          <p:cNvSpPr txBox="1"/>
          <p:nvPr/>
        </p:nvSpPr>
        <p:spPr>
          <a:xfrm>
            <a:off x="5845080" y="4848239"/>
            <a:ext cx="1734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800">
                <a:solidFill>
                  <a:sysClr val="windowText" lastClr="000000"/>
                </a:solidFill>
              </a:rPr>
              <a:t>|</a:t>
            </a:r>
            <a:endParaRPr lang="zh-CN" altLang="en-US" sz="4800" dirty="0">
              <a:solidFill>
                <a:sysClr val="windowText" lastClr="000000"/>
              </a:solidFill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544285" y="2767289"/>
            <a:ext cx="4656439" cy="1323423"/>
          </a:xfrm>
          <a:prstGeom prst="rect">
            <a:avLst/>
          </a:prstGeom>
          <a:noFill/>
        </p:spPr>
        <p:txBody>
          <a:bodyPr wrap="none" lIns="91426" tIns="45712" rIns="91426" bIns="45712" rtlCol="0">
            <a:spAutoFit/>
          </a:bodyPr>
          <a:lstStyle/>
          <a:p>
            <a:pPr algn="ctr"/>
            <a:r>
              <a:rPr lang="en-US" altLang="zh-CN" sz="80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CONTENTS</a:t>
            </a:r>
            <a:endParaRPr lang="zh-CN" altLang="en-US" sz="8000" dirty="0">
              <a:latin typeface="+mj-lt"/>
              <a:ea typeface="Gungsuh" pitchFamily="18" charset="-127"/>
              <a:cs typeface="Segoe UI" panose="020B0502040204020203" pitchFamily="34" charset="0"/>
            </a:endParaRPr>
          </a:p>
        </p:txBody>
      </p:sp>
      <p:sp>
        <p:nvSpPr>
          <p:cNvPr id="3" name="TextBox 18"/>
          <p:cNvSpPr txBox="1"/>
          <p:nvPr/>
        </p:nvSpPr>
        <p:spPr>
          <a:xfrm>
            <a:off x="5714521" y="932544"/>
            <a:ext cx="173449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ysClr val="windowText" lastClr="000000"/>
                </a:solidFill>
              </a:rPr>
              <a:t>1</a:t>
            </a:r>
            <a:endParaRPr lang="en-US" altLang="zh-CN" sz="800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521" y="2155702"/>
            <a:ext cx="1734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ysClr val="windowText" lastClr="000000"/>
                </a:solidFill>
              </a:rPr>
              <a:t>2</a:t>
            </a:r>
            <a:endParaRPr lang="zh-CN" altLang="en-US" sz="800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5714521" y="3378860"/>
            <a:ext cx="1734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ysClr val="windowText" lastClr="000000"/>
                </a:solidFill>
              </a:rPr>
              <a:t>3</a:t>
            </a:r>
            <a:endParaRPr lang="zh-CN" altLang="en-US" sz="8000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5714521" y="4602018"/>
            <a:ext cx="1734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solidFill>
                  <a:sysClr val="windowText" lastClr="000000"/>
                </a:solidFill>
              </a:rPr>
              <a:t>4</a:t>
            </a:r>
            <a:endParaRPr lang="zh-CN" altLang="en-US" sz="80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526034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66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  <a:sym typeface="+mn-ea"/>
              </a:rPr>
              <a:t> 5-YEAR TREND</a:t>
            </a:r>
            <a:endParaRPr lang="zh-CN" altLang="en-US" sz="6600" dirty="0"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37"/>
          <p:cNvSpPr txBox="1"/>
          <p:nvPr/>
        </p:nvSpPr>
        <p:spPr>
          <a:xfrm>
            <a:off x="5387340" y="2499360"/>
            <a:ext cx="27527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ym typeface="+mn-ea"/>
              </a:rPr>
              <a:t>Not easy to scare westerners</a:t>
            </a:r>
            <a:endParaRPr lang="en-US" sz="1600" b="1" dirty="0" smtClean="0">
              <a:sym typeface="+mn-ea"/>
            </a:endParaRPr>
          </a:p>
          <a:p>
            <a:r>
              <a:rPr lang="en-US" sz="1400" dirty="0" smtClean="0">
                <a:sym typeface="+mn-ea"/>
              </a:rPr>
              <a:t>Perhaps westerners love horror movies but hate trash horror.</a:t>
            </a:r>
            <a:endParaRPr lang="zh-CN" altLang="en-US" sz="1400" b="1" dirty="0">
              <a:solidFill>
                <a:srgbClr val="FFC000"/>
              </a:solidFill>
              <a:latin typeface="+mj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788009" y="4197908"/>
            <a:ext cx="2570480" cy="983615"/>
            <a:chOff x="7453531" y="2169661"/>
            <a:chExt cx="3297769" cy="983615"/>
          </a:xfrm>
        </p:grpSpPr>
        <p:sp>
          <p:nvSpPr>
            <p:cNvPr id="18" name="文本框 37"/>
            <p:cNvSpPr txBox="1"/>
            <p:nvPr/>
          </p:nvSpPr>
          <p:spPr>
            <a:xfrm>
              <a:off x="7453531" y="2169661"/>
              <a:ext cx="3297769" cy="983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Cultural Difference still exists</a:t>
              </a:r>
              <a:endPara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  <a:p>
              <a:r>
                <a:rPr lang="en-US" sz="1400" dirty="0" smtClean="0">
                  <a:sym typeface="+mn-ea"/>
                </a:rPr>
                <a:t>It could be found among Douban and IMDb users.</a:t>
              </a:r>
              <a:endParaRPr lang="en-US" sz="1600" dirty="0" smtClean="0"/>
            </a:p>
            <a:p>
              <a:endPara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453531" y="2224102"/>
              <a:ext cx="3178962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400" dirty="0" smtClean="0"/>
            </a:p>
          </p:txBody>
        </p:sp>
      </p:grpSp>
      <p:sp>
        <p:nvSpPr>
          <p:cNvPr id="22" name="Star"/>
          <p:cNvSpPr>
            <a:spLocks noChangeAspect="1" noEditPoints="1"/>
          </p:cNvSpPr>
          <p:nvPr/>
        </p:nvSpPr>
        <p:spPr bwMode="auto">
          <a:xfrm>
            <a:off x="4736566" y="2635250"/>
            <a:ext cx="647404" cy="619559"/>
          </a:xfrm>
          <a:prstGeom prst="frame">
            <a:avLst/>
          </a:prstGeom>
          <a:solidFill>
            <a:srgbClr val="FFC00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24765" y="2279650"/>
          <a:ext cx="4515485" cy="3378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7" name="矩形 26"/>
          <p:cNvSpPr/>
          <p:nvPr/>
        </p:nvSpPr>
        <p:spPr>
          <a:xfrm>
            <a:off x="1020445" y="1901190"/>
            <a:ext cx="2607945" cy="244475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/>
              <a:t>GENRES OF BAD MOVIES</a:t>
            </a:r>
            <a:endParaRPr lang="en-US" altLang="zh-CN" sz="1200" b="1" dirty="0" smtClean="0"/>
          </a:p>
        </p:txBody>
      </p:sp>
      <p:sp>
        <p:nvSpPr>
          <p:cNvPr id="4" name="Star"/>
          <p:cNvSpPr>
            <a:spLocks noChangeAspect="1" noEditPoints="1"/>
          </p:cNvSpPr>
          <p:nvPr/>
        </p:nvSpPr>
        <p:spPr bwMode="auto">
          <a:xfrm>
            <a:off x="4736566" y="4309745"/>
            <a:ext cx="647404" cy="619559"/>
          </a:xfrm>
          <a:prstGeom prst="frame">
            <a:avLst/>
          </a:pr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tar"/>
          <p:cNvSpPr>
            <a:spLocks noChangeAspect="1" noEditPoints="1"/>
          </p:cNvSpPr>
          <p:nvPr/>
        </p:nvSpPr>
        <p:spPr bwMode="auto">
          <a:xfrm>
            <a:off x="8140166" y="2627630"/>
            <a:ext cx="647404" cy="619559"/>
          </a:xfrm>
          <a:prstGeom prst="frame">
            <a:avLst/>
          </a:prstGeom>
          <a:solidFill>
            <a:srgbClr val="00B05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tar"/>
          <p:cNvSpPr>
            <a:spLocks noChangeAspect="1" noEditPoints="1"/>
          </p:cNvSpPr>
          <p:nvPr/>
        </p:nvSpPr>
        <p:spPr bwMode="auto">
          <a:xfrm>
            <a:off x="8140166" y="4309110"/>
            <a:ext cx="647404" cy="619559"/>
          </a:xfrm>
          <a:prstGeom prst="frame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67255" y="5658485"/>
            <a:ext cx="2569210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sz="1000" dirty="0" smtClean="0"/>
              <a:t>* Each movie may has several tags of genre.</a:t>
            </a:r>
            <a:endParaRPr lang="en-US" sz="1000" dirty="0" smtClean="0"/>
          </a:p>
        </p:txBody>
      </p:sp>
      <p:sp>
        <p:nvSpPr>
          <p:cNvPr id="26" name="文本框 37"/>
          <p:cNvSpPr txBox="1"/>
          <p:nvPr/>
        </p:nvSpPr>
        <p:spPr>
          <a:xfrm>
            <a:off x="8787765" y="2499360"/>
            <a:ext cx="27527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 dirty="0" smtClean="0">
                <a:sym typeface="+mn-ea"/>
              </a:rPr>
              <a:t>Are romance movies less porpular in western countries?</a:t>
            </a:r>
            <a:endParaRPr lang="en-US" sz="1600" b="1" dirty="0" smtClean="0">
              <a:sym typeface="+mn-ea"/>
            </a:endParaRPr>
          </a:p>
          <a:p>
            <a:r>
              <a:rPr lang="en-US" sz="1400" dirty="0" smtClean="0">
                <a:sym typeface="+mn-ea"/>
              </a:rPr>
              <a:t>It's hard to draw a conclusion. </a:t>
            </a:r>
            <a:endParaRPr lang="en-US" sz="1400" dirty="0" smtClean="0">
              <a:sym typeface="+mn-ea"/>
            </a:endParaRPr>
          </a:p>
        </p:txBody>
      </p:sp>
      <p:sp>
        <p:nvSpPr>
          <p:cNvPr id="29" name="文本框 37"/>
          <p:cNvSpPr txBox="1"/>
          <p:nvPr/>
        </p:nvSpPr>
        <p:spPr>
          <a:xfrm>
            <a:off x="5384165" y="4183380"/>
            <a:ext cx="27527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 dirty="0" smtClean="0">
                <a:sym typeface="+mn-ea"/>
              </a:rPr>
              <a:t>Don't try to make people laugh</a:t>
            </a:r>
            <a:endParaRPr lang="en-US" sz="1600" b="1" dirty="0" smtClean="0">
              <a:sym typeface="+mn-ea"/>
            </a:endParaRPr>
          </a:p>
          <a:p>
            <a:r>
              <a:rPr lang="en-US" sz="1400" dirty="0" smtClean="0">
                <a:sym typeface="+mn-ea"/>
              </a:rPr>
              <a:t>Amusing people may be the  the toughest job in the world.</a:t>
            </a:r>
            <a:endParaRPr lang="en-US" sz="1400" dirty="0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5779135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CURSE OF DEAD</a:t>
            </a:r>
            <a:endParaRPr lang="en-US" altLang="zh-CN" sz="6600" dirty="0" smtClean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002405" y="5602605"/>
            <a:ext cx="4185285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1400" b="1" dirty="0"/>
              <a:t>Bad Movies Commonly Use The Word “Dead” in Titles</a:t>
            </a:r>
            <a:endParaRPr lang="en-US" altLang="zh-CN" sz="1400" b="1" dirty="0"/>
          </a:p>
        </p:txBody>
      </p:sp>
      <p:pic>
        <p:nvPicPr>
          <p:cNvPr id="4" name="图片 3" descr="Word Art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755" y="1801495"/>
            <a:ext cx="8744585" cy="3670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17576" y="2705725"/>
            <a:ext cx="6155260" cy="1446550"/>
            <a:chOff x="3737676" y="2717801"/>
            <a:chExt cx="6155260" cy="1446550"/>
          </a:xfrm>
        </p:grpSpPr>
        <p:sp>
          <p:nvSpPr>
            <p:cNvPr id="3" name="矩形 2"/>
            <p:cNvSpPr/>
            <p:nvPr/>
          </p:nvSpPr>
          <p:spPr>
            <a:xfrm>
              <a:off x="4735481" y="3071744"/>
              <a:ext cx="5157455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ym typeface="+mn-ea"/>
                </a:rPr>
                <a:t>Conclusion</a:t>
              </a:r>
              <a:endParaRPr lang="en-US" altLang="zh-CN" sz="1400" dirty="0"/>
            </a:p>
            <a:p>
              <a:r>
                <a:rPr lang="en-US" altLang="zh-CN" sz="1600" dirty="0">
                  <a:sym typeface="+mn-ea"/>
                </a:rPr>
                <a:t>Chinese movie industry has a long way to go.</a:t>
              </a:r>
              <a:endParaRPr lang="en-US" altLang="zh-CN" sz="1600" dirty="0"/>
            </a:p>
          </p:txBody>
        </p:sp>
        <p:sp>
          <p:nvSpPr>
            <p:cNvPr id="4" name="TextBox 18"/>
            <p:cNvSpPr txBox="1"/>
            <p:nvPr/>
          </p:nvSpPr>
          <p:spPr>
            <a:xfrm>
              <a:off x="3868235" y="2979411"/>
              <a:ext cx="17344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5400">
                  <a:solidFill>
                    <a:sysClr val="windowText" lastClr="000000"/>
                  </a:solidFill>
                </a:rPr>
                <a:t>|</a:t>
              </a:r>
              <a:endParaRPr lang="zh-CN" alt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3737676" y="2717801"/>
              <a:ext cx="173449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>
                  <a:solidFill>
                    <a:sysClr val="windowText" lastClr="000000"/>
                  </a:solidFill>
                </a:rPr>
                <a:t>4</a:t>
              </a:r>
              <a:endParaRPr lang="zh-CN" altLang="en-US" sz="88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TextBox 18"/>
          <p:cNvSpPr txBox="1"/>
          <p:nvPr/>
        </p:nvSpPr>
        <p:spPr>
          <a:xfrm>
            <a:off x="481115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zh-CN" altLang="en-US" sz="8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4050665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Conclusion</a:t>
            </a:r>
            <a:endParaRPr lang="en-US" altLang="zh-CN" sz="66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77114" y="1082485"/>
            <a:ext cx="0" cy="531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6799042" y="2109865"/>
            <a:ext cx="3886517" cy="3338638"/>
            <a:chOff x="6719723" y="967448"/>
            <a:chExt cx="4480605" cy="5050312"/>
          </a:xfrm>
          <a:solidFill>
            <a:schemeClr val="bg2"/>
          </a:solidFill>
        </p:grpSpPr>
        <p:sp>
          <p:nvSpPr>
            <p:cNvPr id="17" name="矩形 16"/>
            <p:cNvSpPr/>
            <p:nvPr/>
          </p:nvSpPr>
          <p:spPr>
            <a:xfrm>
              <a:off x="6745123" y="967448"/>
              <a:ext cx="4455205" cy="1479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732423" y="967448"/>
              <a:ext cx="0" cy="1479660"/>
            </a:xfrm>
            <a:prstGeom prst="line">
              <a:avLst/>
            </a:prstGeom>
            <a:grpFill/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6745123" y="2752774"/>
              <a:ext cx="4455205" cy="1479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6732423" y="2752774"/>
              <a:ext cx="0" cy="1479660"/>
            </a:xfrm>
            <a:prstGeom prst="line">
              <a:avLst/>
            </a:prstGeom>
            <a:grpFill/>
            <a:ln w="1016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6732423" y="4538100"/>
              <a:ext cx="4455205" cy="1479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719723" y="4538100"/>
              <a:ext cx="0" cy="1479660"/>
            </a:xfrm>
            <a:prstGeom prst="line">
              <a:avLst/>
            </a:prstGeom>
            <a:grpFill/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6937833" y="2414627"/>
            <a:ext cx="318152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Recognize the gap between China and the west,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38010" y="2066290"/>
            <a:ext cx="3180715" cy="50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FFC000"/>
                </a:solidFill>
              </a:rPr>
              <a:t>Admit Shortcomings</a:t>
            </a:r>
            <a:endParaRPr lang="en-US" altLang="zh-CN" b="1" dirty="0">
              <a:solidFill>
                <a:srgbClr val="FFC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38052" y="3602150"/>
            <a:ext cx="318152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Bad movies come out every year.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Made in China” is not the worst.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38010" y="3253740"/>
            <a:ext cx="3736340" cy="50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00B050"/>
                </a:solidFill>
              </a:rPr>
              <a:t>Chinese Movies Are Not So Bad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38010" y="4789805"/>
            <a:ext cx="373697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will be a long and painful process.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it is worth waiting for.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38010" y="4441190"/>
            <a:ext cx="2509520" cy="504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</a:rPr>
              <a:t>Be Patient to The Growth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939925"/>
            <a:ext cx="3829050" cy="2327910"/>
          </a:xfrm>
          <a:prstGeom prst="rect">
            <a:avLst/>
          </a:prstGeom>
          <a:ln>
            <a:noFill/>
          </a:ln>
        </p:spPr>
      </p:pic>
      <p:pic>
        <p:nvPicPr>
          <p:cNvPr id="12" name="图片 11" descr="QQ截图201811281147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55" y="2733675"/>
            <a:ext cx="4320540" cy="30245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096281" y="1470860"/>
            <a:ext cx="3916280" cy="391628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294356" y="2893774"/>
            <a:ext cx="352013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THANKS</a:t>
            </a:r>
            <a:endParaRPr lang="zh-CN" altLang="en-US" sz="8000" dirty="0">
              <a:latin typeface="+mj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579609" y="3429000"/>
            <a:ext cx="1576426" cy="157642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59745" y="1405087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78952" y="1668776"/>
            <a:ext cx="1850903" cy="185090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017576" y="2705725"/>
            <a:ext cx="6155260" cy="1446550"/>
            <a:chOff x="3737676" y="2717801"/>
            <a:chExt cx="6155260" cy="1446550"/>
          </a:xfrm>
        </p:grpSpPr>
        <p:sp>
          <p:nvSpPr>
            <p:cNvPr id="4" name="矩形 3"/>
            <p:cNvSpPr/>
            <p:nvPr/>
          </p:nvSpPr>
          <p:spPr>
            <a:xfrm>
              <a:off x="4735481" y="3071744"/>
              <a:ext cx="51574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400" dirty="0"/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3868235" y="2979411"/>
              <a:ext cx="17344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5400" dirty="0">
                  <a:solidFill>
                    <a:sysClr val="windowText" lastClr="000000"/>
                  </a:solidFill>
                </a:rPr>
                <a:t>|</a:t>
              </a:r>
              <a:endParaRPr lang="zh-CN" alt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Box 18"/>
            <p:cNvSpPr txBox="1"/>
            <p:nvPr/>
          </p:nvSpPr>
          <p:spPr>
            <a:xfrm>
              <a:off x="3737676" y="2717801"/>
              <a:ext cx="173449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>
                  <a:solidFill>
                    <a:sysClr val="windowText" lastClr="000000"/>
                  </a:solidFill>
                </a:rPr>
                <a:t>1</a:t>
              </a:r>
              <a:endParaRPr lang="zh-CN" altLang="en-US" sz="88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18"/>
          <p:cNvSpPr txBox="1"/>
          <p:nvPr/>
        </p:nvSpPr>
        <p:spPr>
          <a:xfrm>
            <a:off x="481115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zh-CN" altLang="en-US" sz="8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91366" y="3182779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600" dirty="0"/>
              <a:t> </a:t>
            </a:r>
            <a:r>
              <a:rPr lang="en-US" altLang="zh-CN" sz="3600" dirty="0"/>
              <a:t>Background</a:t>
            </a:r>
            <a:endParaRPr lang="en-US" altLang="zh-CN" sz="3600" dirty="0"/>
          </a:p>
        </p:txBody>
      </p:sp>
      <p:sp>
        <p:nvSpPr>
          <p:cNvPr id="10" name="文本框 12"/>
          <p:cNvSpPr txBox="1"/>
          <p:nvPr/>
        </p:nvSpPr>
        <p:spPr>
          <a:xfrm>
            <a:off x="6002841" y="3244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0897" y="936903"/>
            <a:ext cx="420288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latin typeface="+mj-lt"/>
                <a:cs typeface="Segoe UI" panose="020B0502040204020203" pitchFamily="34" charset="0"/>
              </a:rPr>
              <a:t>Background</a:t>
            </a:r>
            <a:endParaRPr lang="zh-CN" altLang="en-US" sz="6600" dirty="0"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0" y="3810635"/>
            <a:ext cx="5143500" cy="1123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329180"/>
            <a:ext cx="5142865" cy="105346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486400" y="18560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7151063" y="763073"/>
            <a:ext cx="3139157" cy="5331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同心圆 4"/>
          <p:cNvSpPr/>
          <p:nvPr/>
        </p:nvSpPr>
        <p:spPr>
          <a:xfrm>
            <a:off x="8469503" y="5457735"/>
            <a:ext cx="502276" cy="540912"/>
          </a:xfrm>
          <a:prstGeom prst="donu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744" y="1920887"/>
            <a:ext cx="461405" cy="500319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7151063" y="1171977"/>
            <a:ext cx="3152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7151063" y="1490901"/>
            <a:ext cx="3164915" cy="7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302899" y="1171977"/>
            <a:ext cx="835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WeChat</a:t>
            </a:r>
            <a:endParaRPr kumimoji="1" lang="zh-CN" altLang="en-US" sz="1600" dirty="0"/>
          </a:p>
        </p:txBody>
      </p:sp>
      <p:sp>
        <p:nvSpPr>
          <p:cNvPr id="16" name="圆角矩形标注 15"/>
          <p:cNvSpPr/>
          <p:nvPr/>
        </p:nvSpPr>
        <p:spPr>
          <a:xfrm>
            <a:off x="8028492" y="2171046"/>
            <a:ext cx="1962385" cy="764575"/>
          </a:xfrm>
          <a:prstGeom prst="wedgeRoundRectCallout">
            <a:avLst>
              <a:gd name="adj1" fmla="val -63400"/>
              <a:gd name="adj2" fmla="val -3977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Does </a:t>
            </a:r>
            <a:r>
              <a:rPr lang="en-US" altLang="zh-CN" sz="1600" dirty="0">
                <a:solidFill>
                  <a:schemeClr val="tx1"/>
                </a:solidFill>
              </a:rPr>
              <a:t>China</a:t>
            </a:r>
            <a:r>
              <a:rPr lang="en-US" altLang="zh-CN" sz="1400" dirty="0">
                <a:solidFill>
                  <a:schemeClr val="tx1"/>
                </a:solidFill>
              </a:rPr>
              <a:t> have more bad movies than other countries?</a:t>
            </a:r>
            <a:endParaRPr lang="zh-CN" altLang="zh-CN" sz="1400" dirty="0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541" y="3382602"/>
            <a:ext cx="450960" cy="450960"/>
          </a:xfrm>
          <a:prstGeom prst="rect">
            <a:avLst/>
          </a:prstGeom>
        </p:spPr>
      </p:pic>
      <p:sp>
        <p:nvSpPr>
          <p:cNvPr id="30" name="圆角矩形标注 29"/>
          <p:cNvSpPr/>
          <p:nvPr/>
        </p:nvSpPr>
        <p:spPr>
          <a:xfrm>
            <a:off x="7316881" y="3570585"/>
            <a:ext cx="2157306" cy="885522"/>
          </a:xfrm>
          <a:prstGeom prst="wedgeRoundRectCallout">
            <a:avLst>
              <a:gd name="adj1" fmla="val 64576"/>
              <a:gd name="adj2" fmla="val -31354"/>
              <a:gd name="adj3" fmla="val 16667"/>
            </a:avLst>
          </a:prstGeom>
          <a:solidFill>
            <a:srgbClr val="A2E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Is it just a  complain  or  Chinese movie rally  fall behind other countries?</a:t>
            </a:r>
            <a:endParaRPr lang="zh-CN" altLang="zh-CN" sz="14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51061" y="4970522"/>
            <a:ext cx="3139157" cy="422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701499" y="5053068"/>
            <a:ext cx="2064042" cy="234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267744" y="5060158"/>
            <a:ext cx="230702" cy="23070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901133" y="5053068"/>
            <a:ext cx="275878" cy="27587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加号 34"/>
          <p:cNvSpPr/>
          <p:nvPr/>
        </p:nvSpPr>
        <p:spPr>
          <a:xfrm>
            <a:off x="9977258" y="5070094"/>
            <a:ext cx="158019" cy="22703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0454" y="1095997"/>
            <a:ext cx="4543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+mj-lt"/>
                <a:cs typeface="Segoe UI" panose="020B0502040204020203" pitchFamily="34" charset="0"/>
              </a:rPr>
              <a:t>Bad</a:t>
            </a:r>
            <a:r>
              <a:rPr lang="zh-CN" altLang="en-US" sz="3600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altLang="zh-CN" sz="3600" dirty="0">
                <a:latin typeface="+mj-lt"/>
                <a:cs typeface="Segoe UI" panose="020B0502040204020203" pitchFamily="34" charset="0"/>
              </a:rPr>
              <a:t>Movies</a:t>
            </a:r>
            <a:r>
              <a:rPr lang="zh-CN" altLang="en-US" sz="3600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altLang="zh-CN" sz="3600" dirty="0">
                <a:latin typeface="+mj-lt"/>
                <a:cs typeface="Segoe UI" panose="020B0502040204020203" pitchFamily="34" charset="0"/>
              </a:rPr>
              <a:t>Worldwide</a:t>
            </a:r>
            <a:endParaRPr lang="zh-CN" altLang="en-US" sz="36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48367" y="2711492"/>
            <a:ext cx="40719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rgbClr val="444444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8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10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5251" y="2632332"/>
            <a:ext cx="2578099" cy="827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02" y="2558302"/>
            <a:ext cx="2313592" cy="906496"/>
          </a:xfrm>
          <a:prstGeom prst="rect">
            <a:avLst/>
          </a:prstGeom>
        </p:spPr>
      </p:pic>
      <p:sp>
        <p:nvSpPr>
          <p:cNvPr id="26" name="文本框 37"/>
          <p:cNvSpPr txBox="1"/>
          <p:nvPr/>
        </p:nvSpPr>
        <p:spPr>
          <a:xfrm>
            <a:off x="7311390" y="3928110"/>
            <a:ext cx="1281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EEC649"/>
                </a:solidFill>
              </a:rPr>
              <a:t>Foreign</a:t>
            </a:r>
            <a:endParaRPr lang="zh-CN" altLang="en-US" sz="1600" b="1" dirty="0">
              <a:solidFill>
                <a:srgbClr val="EEC649"/>
              </a:solidFill>
              <a:latin typeface="+mj-lt"/>
            </a:endParaRPr>
          </a:p>
        </p:txBody>
      </p:sp>
      <p:sp>
        <p:nvSpPr>
          <p:cNvPr id="30" name="文本框 37"/>
          <p:cNvSpPr txBox="1"/>
          <p:nvPr/>
        </p:nvSpPr>
        <p:spPr>
          <a:xfrm>
            <a:off x="2358989" y="3927840"/>
            <a:ext cx="197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rgbClr val="68A464"/>
                </a:solidFill>
                <a:latin typeface="+mj-lt"/>
              </a:rPr>
              <a:t>Domestic</a:t>
            </a:r>
            <a:endParaRPr lang="zh-CN" altLang="en-US" sz="2800" b="1" dirty="0">
              <a:solidFill>
                <a:srgbClr val="68A464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17576" y="2705725"/>
            <a:ext cx="6155260" cy="1446550"/>
            <a:chOff x="3737676" y="2717801"/>
            <a:chExt cx="6155260" cy="1446550"/>
          </a:xfrm>
        </p:grpSpPr>
        <p:sp>
          <p:nvSpPr>
            <p:cNvPr id="3" name="矩形 2"/>
            <p:cNvSpPr/>
            <p:nvPr/>
          </p:nvSpPr>
          <p:spPr>
            <a:xfrm>
              <a:off x="4735481" y="3071744"/>
              <a:ext cx="51574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400" dirty="0"/>
            </a:p>
          </p:txBody>
        </p:sp>
        <p:sp>
          <p:nvSpPr>
            <p:cNvPr id="4" name="TextBox 18"/>
            <p:cNvSpPr txBox="1"/>
            <p:nvPr/>
          </p:nvSpPr>
          <p:spPr>
            <a:xfrm>
              <a:off x="3868235" y="2979411"/>
              <a:ext cx="17344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5400">
                  <a:solidFill>
                    <a:sysClr val="windowText" lastClr="000000"/>
                  </a:solidFill>
                </a:rPr>
                <a:t>|</a:t>
              </a:r>
              <a:endParaRPr lang="zh-CN" alt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3737676" y="2717801"/>
              <a:ext cx="173449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>
                  <a:solidFill>
                    <a:sysClr val="windowText" lastClr="000000"/>
                  </a:solidFill>
                </a:rPr>
                <a:t>2</a:t>
              </a:r>
              <a:endParaRPr lang="zh-CN" altLang="en-US" sz="88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TextBox 18"/>
          <p:cNvSpPr txBox="1"/>
          <p:nvPr/>
        </p:nvSpPr>
        <p:spPr>
          <a:xfrm>
            <a:off x="481115" y="205041"/>
            <a:ext cx="17344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13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zh-CN" altLang="en-US" sz="8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42226" y="3213556"/>
            <a:ext cx="34874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Bad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movies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on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Douban</a:t>
            </a:r>
            <a:endParaRPr kumimoji="1" lang="zh-CN" altLang="en-US" sz="2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5847" y="900753"/>
            <a:ext cx="4140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>
                <a:latin typeface="+mj-lt"/>
              </a:rPr>
              <a:t>Data</a:t>
            </a:r>
            <a:r>
              <a:rPr kumimoji="1" lang="zh-CN" altLang="en-US" sz="6600" dirty="0">
                <a:latin typeface="+mj-lt"/>
              </a:rPr>
              <a:t> </a:t>
            </a:r>
            <a:r>
              <a:rPr kumimoji="1" lang="en-US" altLang="zh-CN" sz="6600" dirty="0">
                <a:latin typeface="+mj-lt"/>
              </a:rPr>
              <a:t>Range</a:t>
            </a:r>
            <a:endParaRPr kumimoji="1" lang="zh-CN" altLang="en-US" sz="6600" dirty="0">
              <a:latin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6407" y="2371706"/>
            <a:ext cx="7146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Between</a:t>
            </a:r>
            <a:r>
              <a:rPr kumimoji="1" lang="en-US" altLang="zh-CN" sz="4800" b="1" dirty="0">
                <a:solidFill>
                  <a:schemeClr val="accent4">
                    <a:lumMod val="75000"/>
                  </a:schemeClr>
                </a:solidFill>
              </a:rPr>
              <a:t> 2013—2017 </a:t>
            </a:r>
            <a:r>
              <a:rPr kumimoji="1" lang="en-US" altLang="zh-CN" sz="3200" b="1" dirty="0"/>
              <a:t>year</a:t>
            </a:r>
            <a:endParaRPr kumimoji="1" lang="zh-CN" altLang="en-US" sz="48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26407" y="3429000"/>
            <a:ext cx="4140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Between </a:t>
            </a:r>
            <a:r>
              <a:rPr kumimoji="1" lang="en-US" altLang="zh-CN" sz="4800" b="1" dirty="0">
                <a:solidFill>
                  <a:schemeClr val="accent4">
                    <a:lumMod val="75000"/>
                  </a:schemeClr>
                </a:solidFill>
              </a:rPr>
              <a:t>2—4</a:t>
            </a:r>
            <a:r>
              <a:rPr kumimoji="1" lang="zh-CN" altLang="en-US" sz="48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1" lang="en-US" altLang="zh-CN" sz="3200" b="1" dirty="0"/>
              <a:t>points</a:t>
            </a:r>
            <a:endParaRPr kumimoji="1" lang="zh-CN" altLang="en-US" sz="32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0813" y="1952546"/>
            <a:ext cx="8229600" cy="4013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9" y="1944047"/>
            <a:ext cx="5469535" cy="401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矩形 1"/>
          <p:cNvSpPr/>
          <p:nvPr/>
        </p:nvSpPr>
        <p:spPr>
          <a:xfrm>
            <a:off x="0" y="764276"/>
            <a:ext cx="12299595" cy="5326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1543371888485239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31206" y="764276"/>
            <a:ext cx="8128000" cy="5080000"/>
          </a:xfrm>
          <a:prstGeom prst="rect">
            <a:avLst/>
          </a:prstGeom>
        </p:spPr>
      </p:pic>
      <p:sp useBgFill="1">
        <p:nvSpPr>
          <p:cNvPr id="5" name="矩形 4"/>
          <p:cNvSpPr/>
          <p:nvPr/>
        </p:nvSpPr>
        <p:spPr>
          <a:xfrm>
            <a:off x="2031206" y="764276"/>
            <a:ext cx="8128000" cy="5326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7114" y="794098"/>
            <a:ext cx="32289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Our</a:t>
            </a:r>
            <a:r>
              <a:rPr lang="zh-CN" altLang="en-US" sz="66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6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altLang="zh-CN" sz="660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ata</a:t>
            </a:r>
            <a:endParaRPr lang="en-US" sz="66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26268" y="2105312"/>
            <a:ext cx="1989329" cy="3578277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1968500" y="3150235"/>
            <a:ext cx="1946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latin typeface="+mj-lt"/>
              </a:rPr>
              <a:t>Data Collection</a:t>
            </a:r>
            <a:endParaRPr lang="en-US" sz="2000" dirty="0">
              <a:latin typeface="+mj-lt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1925716" y="247314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>
                <a:latin typeface="+mj-lt"/>
              </a:rPr>
              <a:t>1</a:t>
            </a:r>
            <a:endParaRPr lang="zh-CN" altLang="en-US" sz="4000" dirty="0"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68261" y="3548979"/>
            <a:ext cx="1806023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Range Setting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  1) Rate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  2) Years</a:t>
            </a:r>
            <a:endParaRPr lang="en-US" altLang="zh-CN" sz="1600" b="1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Select All 2010s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+mj-lt"/>
              </a:rPr>
              <a:t>· </a:t>
            </a: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load</a:t>
            </a:r>
            <a:r>
              <a:rPr lang="zh-CN" alt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webpage</a:t>
            </a:r>
            <a:endParaRPr lang="en-US" altLang="zh-CN" sz="1600" dirty="0">
              <a:solidFill>
                <a:schemeClr val="bg1"/>
              </a:solidFill>
              <a:latin typeface="+mj-lt"/>
            </a:endParaRPr>
          </a:p>
          <a:p>
            <a:endParaRPr lang="en-US" altLang="zh-CN" sz="16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Hardest</a:t>
            </a:r>
            <a:endParaRPr lang="en-US" altLang="zh-CN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00542" y="2105312"/>
            <a:ext cx="1989329" cy="35782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100320" y="3150235"/>
            <a:ext cx="2101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latin typeface="+mj-lt"/>
              </a:rPr>
              <a:t>Data Processing</a:t>
            </a:r>
            <a:endParaRPr lang="en-US" sz="2000" dirty="0">
              <a:latin typeface="+mj-lt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5100625" y="2473141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>
                <a:latin typeface="+mj-lt"/>
              </a:rPr>
              <a:t>2</a:t>
            </a:r>
            <a:endParaRPr lang="zh-CN" altLang="en-US" sz="4000" dirty="0"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00320" y="3549015"/>
            <a:ext cx="232664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500" dirty="0">
                <a:solidFill>
                  <a:schemeClr val="bg1"/>
                </a:solidFill>
                <a:latin typeface="+mj-lt"/>
                <a:sym typeface="+mn-ea"/>
              </a:rPr>
              <a:t>Remove Duplicates</a:t>
            </a:r>
            <a:endParaRPr lang="en-US" altLang="zh-CN" sz="1500" dirty="0">
              <a:solidFill>
                <a:schemeClr val="bg1"/>
              </a:solidFill>
              <a:latin typeface="+mj-lt"/>
              <a:sym typeface="+mn-ea"/>
            </a:endParaRPr>
          </a:p>
          <a:p>
            <a:endParaRPr lang="en-US" altLang="zh-CN" sz="1500" b="1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5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500" dirty="0">
                <a:solidFill>
                  <a:schemeClr val="bg1"/>
                </a:solidFill>
                <a:latin typeface="+mj-lt"/>
                <a:sym typeface="+mn-ea"/>
              </a:rPr>
              <a:t>Arrange Data in Order</a:t>
            </a:r>
            <a:endParaRPr lang="en-US" altLang="zh-CN" sz="1500" dirty="0">
              <a:solidFill>
                <a:schemeClr val="bg1"/>
              </a:solidFill>
              <a:latin typeface="+mj-lt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74816" y="2105312"/>
            <a:ext cx="1989329" cy="3578277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lt"/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8317234" y="3150479"/>
            <a:ext cx="19469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2000" dirty="0">
                <a:latin typeface="+mj-lt"/>
              </a:rPr>
              <a:t>Visualization</a:t>
            </a:r>
            <a:endParaRPr lang="en-US" altLang="zh-CN" sz="2000" dirty="0">
              <a:latin typeface="+mj-lt"/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8274899" y="2472506"/>
            <a:ext cx="9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altLang="zh-CN" sz="4800" dirty="0">
                <a:latin typeface="+mj-lt"/>
              </a:rPr>
              <a:t>3</a:t>
            </a:r>
            <a:endParaRPr lang="zh-CN" altLang="en-US" sz="4000" dirty="0">
              <a:latin typeface="+mj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17444" y="3548979"/>
            <a:ext cx="1806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· By Excel</a:t>
            </a:r>
            <a:endParaRPr lang="en-US" altLang="zh-CN" sz="1600" dirty="0">
              <a:solidFill>
                <a:schemeClr val="bg1"/>
              </a:solidFill>
              <a:latin typeface="+mj-lt"/>
              <a:sym typeface="+mn-ea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+mj-lt"/>
                <a:sym typeface="+mn-ea"/>
              </a:rPr>
              <a:t>· 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sym typeface="+mn-ea"/>
              </a:rPr>
              <a:t>Other Tools</a:t>
            </a:r>
            <a:endParaRPr lang="en-US" altLang="zh-CN" sz="11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7">
      <a:majorFont>
        <a:latin typeface="Calibri Light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3880</Words>
  <Application>WPS 演示</Application>
  <PresentationFormat>自定义</PresentationFormat>
  <Paragraphs>351</Paragraphs>
  <Slides>24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SimSun</vt:lpstr>
      <vt:lpstr>Wingdings</vt:lpstr>
      <vt:lpstr>Segoe UI</vt:lpstr>
      <vt:lpstr>Gungsuh</vt:lpstr>
      <vt:lpstr>Calibri</vt:lpstr>
      <vt:lpstr>Calibri Light</vt:lpstr>
      <vt:lpstr>Microsoft YaHei</vt:lpstr>
      <vt:lpstr>Arial Unicode MS</vt:lpstr>
      <vt:lpstr>Verdana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zhchtc</dc:creator>
  <cp:keywords>ppt</cp:keywords>
  <cp:lastModifiedBy>赵飞鹅</cp:lastModifiedBy>
  <cp:revision>77</cp:revision>
  <dcterms:created xsi:type="dcterms:W3CDTF">2015-03-24T02:37:00Z</dcterms:created>
  <dcterms:modified xsi:type="dcterms:W3CDTF">2018-12-12T12:54:07Z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2052-10.1.0.7669</vt:lpwstr>
  </property>
</Properties>
</file>